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50"/>
  </p:notesMasterIdLst>
  <p:handoutMasterIdLst>
    <p:handoutMasterId r:id="rId51"/>
  </p:handoutMasterIdLst>
  <p:sldIdLst>
    <p:sldId id="265" r:id="rId5"/>
    <p:sldId id="327" r:id="rId6"/>
    <p:sldId id="310" r:id="rId7"/>
    <p:sldId id="332" r:id="rId8"/>
    <p:sldId id="329" r:id="rId9"/>
    <p:sldId id="353" r:id="rId10"/>
    <p:sldId id="328" r:id="rId11"/>
    <p:sldId id="337" r:id="rId12"/>
    <p:sldId id="335" r:id="rId13"/>
    <p:sldId id="336" r:id="rId14"/>
    <p:sldId id="341" r:id="rId15"/>
    <p:sldId id="338" r:id="rId16"/>
    <p:sldId id="331" r:id="rId17"/>
    <p:sldId id="354" r:id="rId18"/>
    <p:sldId id="333" r:id="rId19"/>
    <p:sldId id="334" r:id="rId20"/>
    <p:sldId id="339" r:id="rId21"/>
    <p:sldId id="340" r:id="rId22"/>
    <p:sldId id="342" r:id="rId23"/>
    <p:sldId id="343" r:id="rId24"/>
    <p:sldId id="344" r:id="rId25"/>
    <p:sldId id="345" r:id="rId26"/>
    <p:sldId id="346" r:id="rId27"/>
    <p:sldId id="371" r:id="rId28"/>
    <p:sldId id="370" r:id="rId29"/>
    <p:sldId id="361" r:id="rId30"/>
    <p:sldId id="348" r:id="rId31"/>
    <p:sldId id="372" r:id="rId32"/>
    <p:sldId id="363" r:id="rId33"/>
    <p:sldId id="364" r:id="rId34"/>
    <p:sldId id="365" r:id="rId35"/>
    <p:sldId id="366" r:id="rId36"/>
    <p:sldId id="367" r:id="rId37"/>
    <p:sldId id="368" r:id="rId38"/>
    <p:sldId id="350" r:id="rId39"/>
    <p:sldId id="351" r:id="rId40"/>
    <p:sldId id="352" r:id="rId41"/>
    <p:sldId id="373" r:id="rId42"/>
    <p:sldId id="369" r:id="rId43"/>
    <p:sldId id="355" r:id="rId44"/>
    <p:sldId id="356" r:id="rId45"/>
    <p:sldId id="357" r:id="rId46"/>
    <p:sldId id="374" r:id="rId47"/>
    <p:sldId id="358" r:id="rId48"/>
    <p:sldId id="359" r:id="rId49"/>
  </p:sldIdLst>
  <p:sldSz cx="12188825" cy="6858000"/>
  <p:notesSz cx="6858000" cy="9144000"/>
  <p:custDataLst>
    <p:tags r:id="rId52"/>
  </p:custData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89" autoAdjust="0"/>
    <p:restoredTop sz="94629" autoAdjust="0"/>
  </p:normalViewPr>
  <p:slideViewPr>
    <p:cSldViewPr showGuides="1">
      <p:cViewPr varScale="1">
        <p:scale>
          <a:sx n="89" d="100"/>
          <a:sy n="89" d="100"/>
        </p:scale>
        <p:origin x="427" y="7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100" d="100"/>
          <a:sy n="100" d="100"/>
        </p:scale>
        <p:origin x="280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A61EFE9-9F30-4528-BDDA-C859CD15CA56}" type="datetime1">
              <a:rPr lang="es-ES" smtClean="0"/>
              <a:t>24/08/2019</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s-ES"/>
              <a:pPr algn="r" rtl="0"/>
              <a:t>‹Nº›</a:t>
            </a:fld>
            <a:endParaRPr lang="es-ES"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27373BEA-F5F3-4B6E-BA6B-D76E24101839}" type="datetime1">
              <a:rPr lang="es-ES" smtClean="0"/>
              <a:pPr/>
              <a:t>24/08/2019</a:t>
            </a:fld>
            <a:endParaRPr lang="es-ES"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es-ES" smtClean="0"/>
              <a:pPr/>
              <a:t>‹Nº›</a:t>
            </a:fld>
            <a:endParaRPr lang="es-E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es-ES" noProof="0" smtClean="0"/>
              <a:t>Haga clic para modificar el estilo de título del patrón</a:t>
            </a:r>
            <a:endParaRPr lang="es-ES" noProof="0" dirty="0"/>
          </a:p>
        </p:txBody>
      </p:sp>
      <p:sp>
        <p:nvSpPr>
          <p:cNvPr id="3" name="Subtítulo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es-ES" noProof="0" smtClean="0"/>
              <a:t>Haga clic para editar el estilo de subtítulo del patrón</a:t>
            </a:r>
            <a:endParaRPr lang="es-ES"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F1AC609F-0362-4067-A47A-9F1CA2E45A65}" type="datetime1">
              <a:rPr lang="es-ES" smtClean="0"/>
              <a:pPr/>
              <a:t>24/08/2019</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142412" y="381001"/>
            <a:ext cx="1524001" cy="5638800"/>
          </a:xfrm>
        </p:spPr>
        <p:txBody>
          <a:bodyPr vert="eaVert" rtlCol="0"/>
          <a:lstStyle/>
          <a:p>
            <a:pPr rtl="0"/>
            <a:r>
              <a:rPr lang="es-ES" noProof="0" smtClean="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522412" y="381001"/>
            <a:ext cx="7391399" cy="5638800"/>
          </a:xfrm>
        </p:spPr>
        <p:txBody>
          <a:bodyPr vert="eaVert"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932AED9F-A6BB-400D-8F4D-616EB46A9405}" type="datetime1">
              <a:rPr lang="es-ES" smtClean="0"/>
              <a:pPr/>
              <a:t>24/08/2019</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lgn="l" rtl="0">
              <a:defRPr/>
            </a:lvl5pPr>
            <a:lvl6pPr algn="l" rtl="0">
              <a:defRPr/>
            </a:lvl6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3D505D98-D4C1-4348-8F39-108EE2C76C21}" type="datetime1">
              <a:rPr lang="es-ES" smtClean="0"/>
              <a:pPr/>
              <a:t>24/08/2019</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es-ES" noProof="0" smtClean="0"/>
              <a:t>Haga clic para modificar el estilo de título del patrón</a:t>
            </a:r>
            <a:endParaRPr lang="es-ES" noProof="0" dirty="0"/>
          </a:p>
        </p:txBody>
      </p:sp>
      <p:sp>
        <p:nvSpPr>
          <p:cNvPr id="3" name="Marcador de posición de texto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es-ES" noProof="0" smtClean="0"/>
              <a:t>Editar el estilo de texto del patrón</a:t>
            </a:r>
          </a:p>
        </p:txBody>
      </p:sp>
      <p:sp>
        <p:nvSpPr>
          <p:cNvPr id="4" name="Marcador de posición de fecha 3"/>
          <p:cNvSpPr>
            <a:spLocks noGrp="1"/>
          </p:cNvSpPr>
          <p:nvPr>
            <p:ph type="dt" sz="half" idx="10"/>
          </p:nvPr>
        </p:nvSpPr>
        <p:spPr/>
        <p:txBody>
          <a:bodyPr rtlCol="0"/>
          <a:lstStyle>
            <a:lvl1pPr algn="r">
              <a:defRPr/>
            </a:lvl1pPr>
          </a:lstStyle>
          <a:p>
            <a:fld id="{A12EF1AF-E5B2-41DB-BFF8-672C5BBF646A}" type="datetime1">
              <a:rPr lang="es-ES" smtClean="0"/>
              <a:pPr/>
              <a:t>24/08/2019</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sz="half" idx="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contenido 3"/>
          <p:cNvSpPr>
            <a:spLocks noGrp="1"/>
          </p:cNvSpPr>
          <p:nvPr>
            <p:ph sz="half" idx="2"/>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fecha 4"/>
          <p:cNvSpPr>
            <a:spLocks noGrp="1"/>
          </p:cNvSpPr>
          <p:nvPr>
            <p:ph type="dt" sz="half" idx="10"/>
          </p:nvPr>
        </p:nvSpPr>
        <p:spPr/>
        <p:txBody>
          <a:bodyPr rtlCol="0"/>
          <a:lstStyle>
            <a:lvl1pPr>
              <a:defRPr/>
            </a:lvl1pPr>
          </a:lstStyle>
          <a:p>
            <a:pPr algn="r"/>
            <a:fld id="{8E17C630-F8FA-4DCB-87FA-91D30885A2FD}" type="datetime1">
              <a:rPr lang="es-ES" smtClean="0"/>
              <a:pPr algn="r"/>
              <a:t>24/08/2019</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es-ES" noProof="0" smtClean="0"/>
              <a:t>Haga clic para modificar el estilo de título del patrón</a:t>
            </a:r>
            <a:endParaRPr lang="es-ES" noProof="0" dirty="0"/>
          </a:p>
        </p:txBody>
      </p:sp>
      <p:sp>
        <p:nvSpPr>
          <p:cNvPr id="3" name="Marcador de posición de texto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smtClean="0"/>
              <a:t>Editar el estilo de texto del patrón</a:t>
            </a:r>
          </a:p>
        </p:txBody>
      </p:sp>
      <p:sp>
        <p:nvSpPr>
          <p:cNvPr id="4" name="Marcador de posición de contenido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texto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smtClean="0"/>
              <a:t>Editar el estilo de texto del patrón</a:t>
            </a:r>
          </a:p>
        </p:txBody>
      </p:sp>
      <p:sp>
        <p:nvSpPr>
          <p:cNvPr id="6" name="Marcador de posición de contenido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7" name="Marcador de posición de fecha 6"/>
          <p:cNvSpPr>
            <a:spLocks noGrp="1"/>
          </p:cNvSpPr>
          <p:nvPr>
            <p:ph type="dt" sz="half" idx="10"/>
          </p:nvPr>
        </p:nvSpPr>
        <p:spPr/>
        <p:txBody>
          <a:bodyPr rtlCol="0"/>
          <a:lstStyle>
            <a:lvl1pPr algn="r">
              <a:defRPr/>
            </a:lvl1pPr>
          </a:lstStyle>
          <a:p>
            <a:fld id="{724076C6-356A-48AB-A8EF-572AE4A11929}" type="datetime1">
              <a:rPr lang="es-ES" smtClean="0"/>
              <a:pPr/>
              <a:t>24/08/2019</a:t>
            </a:fld>
            <a:endParaRPr lang="es-ES"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lvl1pPr algn="r">
              <a:defRPr/>
            </a:lvl1pPr>
          </a:lstStyle>
          <a:p>
            <a:fld id="{E4A686D9-BDBD-4090-B19D-04E04F3CB648}" type="datetime1">
              <a:rPr lang="es-ES" smtClean="0"/>
              <a:pPr/>
              <a:t>24/08/2019</a:t>
            </a:fld>
            <a:endParaRPr lang="es-ES"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2"/>
        </a:solidFill>
        <a:effectLst/>
      </p:bgPr>
    </p:bg>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lvl1pPr algn="r">
              <a:defRPr/>
            </a:lvl1pPr>
          </a:lstStyle>
          <a:p>
            <a:fld id="{D1B4D0FB-1285-4974-8D4E-BCFCC0FA7978}" type="datetime1">
              <a:rPr lang="es-ES" smtClean="0"/>
              <a:pPr/>
              <a:t>24/08/2019</a:t>
            </a:fld>
            <a:endParaRPr lang="es-ES"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smtClean="0"/>
              <a:t>Editar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9C3D96D5-80C9-4ED7-89C2-CE590C3C6CB2}" type="datetime1">
              <a:rPr lang="es-ES" smtClean="0"/>
              <a:pPr/>
              <a:t>24/08/2019</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posición de imagen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es-ES" noProof="0" smtClean="0"/>
              <a:t>Haga clic en el icono para agregar una imagen</a:t>
            </a:r>
            <a:endParaRPr lang="es-ES" noProof="0" dirty="0"/>
          </a:p>
        </p:txBody>
      </p:sp>
      <p:sp>
        <p:nvSpPr>
          <p:cNvPr id="2" name="Título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es-ES" noProof="0" smtClean="0"/>
              <a:t>Haga clic para modificar el estilo de título del patrón</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smtClean="0"/>
              <a:t>Editar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DA911BAB-2490-48FD-81BA-E5EB85DA87AE}" type="datetime1">
              <a:rPr lang="es-ES" smtClean="0"/>
              <a:pPr/>
              <a:t>24/08/2019</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pPr rtl="0"/>
              <a:t>‹Nº›</a:t>
            </a:fld>
            <a:endParaRPr lang="es-ES"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algn="r"/>
            <a:fld id="{7170E197-1079-4777-8273-53286CD6A787}" type="datetime1">
              <a:rPr lang="es-ES" smtClean="0"/>
              <a:pPr algn="r"/>
              <a:t>24/08/2019</a:t>
            </a:fld>
            <a:endParaRPr lang="es-ES" dirty="0"/>
          </a:p>
        </p:txBody>
      </p:sp>
      <p:sp>
        <p:nvSpPr>
          <p:cNvPr id="5" name="Marcador de posición de pie de página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es-ES" smtClean="0"/>
              <a:pPr/>
              <a:t>‹Nº›</a:t>
            </a:fld>
            <a:endParaRPr lang="es-ES"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34.png"/><Relationship Id="rId3" Type="http://schemas.openxmlformats.org/officeDocument/2006/relationships/image" Target="../media/image230.png"/><Relationship Id="rId7" Type="http://schemas.openxmlformats.org/officeDocument/2006/relationships/image" Target="../media/image280.png"/><Relationship Id="rId12"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70.png"/><Relationship Id="rId11" Type="http://schemas.openxmlformats.org/officeDocument/2006/relationships/image" Target="../media/image320.png"/><Relationship Id="rId5" Type="http://schemas.openxmlformats.org/officeDocument/2006/relationships/image" Target="../media/image260.png"/><Relationship Id="rId10" Type="http://schemas.openxmlformats.org/officeDocument/2006/relationships/image" Target="../media/image310.png"/><Relationship Id="rId4" Type="http://schemas.openxmlformats.org/officeDocument/2006/relationships/image" Target="../media/image250.png"/><Relationship Id="rId9" Type="http://schemas.openxmlformats.org/officeDocument/2006/relationships/image" Target="../media/image300.png"/><Relationship Id="rId1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7384"/>
            <a:ext cx="12188825" cy="6858000"/>
          </a:xfrm>
          <a:prstGeom prst="rect">
            <a:avLst/>
          </a:prstGeom>
        </p:spPr>
      </p:pic>
      <p:sp>
        <p:nvSpPr>
          <p:cNvPr id="7" name="Rectángulo 6"/>
          <p:cNvSpPr/>
          <p:nvPr/>
        </p:nvSpPr>
        <p:spPr>
          <a:xfrm>
            <a:off x="12512" y="1484785"/>
            <a:ext cx="12188825" cy="936104"/>
          </a:xfrm>
          <a:prstGeom prst="rect">
            <a:avLst/>
          </a:prstGeom>
          <a:solidFill>
            <a:schemeClr val="bg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3" name="Título 2"/>
          <p:cNvSpPr>
            <a:spLocks noGrp="1"/>
          </p:cNvSpPr>
          <p:nvPr>
            <p:ph type="ctrTitle"/>
          </p:nvPr>
        </p:nvSpPr>
        <p:spPr>
          <a:xfrm>
            <a:off x="12513" y="1484785"/>
            <a:ext cx="12176312" cy="936103"/>
          </a:xfrm>
        </p:spPr>
        <p:txBody>
          <a:bodyPr rtlCol="0">
            <a:normAutofit fontScale="90000"/>
          </a:bodyPr>
          <a:lstStyle/>
          <a:p>
            <a:pPr algn="ctr" rtl="0"/>
            <a:r>
              <a:rPr lang="es-ES" dirty="0" smtClean="0"/>
              <a:t>Clasificación de Máquinas de Turing</a:t>
            </a:r>
            <a:endParaRPr lang="es-ES"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522413" y="1916832"/>
                <a:ext cx="9180511" cy="4114801"/>
              </a:xfrm>
            </p:spPr>
            <p:txBody>
              <a:bodyPr/>
              <a:lstStyle/>
              <a:p>
                <a:pPr marL="0" indent="0" algn="just">
                  <a:buNone/>
                </a:pPr>
                <a:r>
                  <a:rPr lang="es-MX" dirty="0" smtClean="0"/>
                  <a:t>Diseñar una maquina de Turing que reciba una cadena formada por </a:t>
                </a:r>
                <a14:m>
                  <m:oMath xmlns:m="http://schemas.openxmlformats.org/officeDocument/2006/math">
                    <m:sSup>
                      <m:sSupPr>
                        <m:ctrlPr>
                          <a:rPr lang="es-MX" i="1" smtClean="0">
                            <a:latin typeface="Cambria Math" panose="02040503050406030204" pitchFamily="18" charset="0"/>
                          </a:rPr>
                        </m:ctrlPr>
                      </m:sSupPr>
                      <m:e>
                        <m:r>
                          <a:rPr lang="es-MX" b="0" i="1" smtClean="0">
                            <a:latin typeface="Cambria Math" panose="02040503050406030204" pitchFamily="18" charset="0"/>
                          </a:rPr>
                          <m:t>1</m:t>
                        </m:r>
                      </m:e>
                      <m:sup>
                        <m:r>
                          <a:rPr lang="es-MX" b="0" i="1" smtClean="0">
                            <a:latin typeface="Cambria Math" panose="02040503050406030204" pitchFamily="18" charset="0"/>
                          </a:rPr>
                          <m:t>′</m:t>
                        </m:r>
                        <m:r>
                          <a:rPr lang="es-MX" b="0" i="1" smtClean="0">
                            <a:latin typeface="Cambria Math" panose="02040503050406030204" pitchFamily="18" charset="0"/>
                          </a:rPr>
                          <m:t>𝑠</m:t>
                        </m:r>
                      </m:sup>
                    </m:sSup>
                  </m:oMath>
                </a14:m>
                <a:r>
                  <a:rPr lang="es-MX" dirty="0" smtClean="0"/>
                  <a:t> en la cinta de entrada y duplique su tamaño.</a:t>
                </a:r>
              </a:p>
              <a:p>
                <a:pPr marL="0" indent="0" algn="just">
                  <a:buNone/>
                </a:pPr>
                <a:r>
                  <a:rPr lang="es-MX" dirty="0" smtClean="0">
                    <a:ln w="0"/>
                    <a:solidFill>
                      <a:schemeClr val="accent1"/>
                    </a:solidFill>
                    <a:effectLst>
                      <a:outerShdw blurRad="38100" dist="25400" dir="5400000" algn="ctr" rotWithShape="0">
                        <a:srgbClr val="6E747A">
                          <a:alpha val="43000"/>
                        </a:srgbClr>
                      </a:outerShdw>
                    </a:effectLst>
                  </a:rPr>
                  <a:t>Solución: </a:t>
                </a:r>
              </a:p>
              <a:p>
                <a:pPr marL="0" indent="0" algn="just">
                  <a:buNone/>
                </a:pPr>
                <a:r>
                  <a:rPr lang="es-MX" dirty="0" smtClean="0"/>
                  <a:t>El proceso comienza en le extremo derecho de la cadena. Cada vez que se encuentra con un 1 lo marca sustituyéndolo por un 0 y se desplaza al final de la cadena donde añade a otro 0 (que representa a un 1 marcado). Al final del proceso, se cambian los </a:t>
                </a:r>
                <a14:m>
                  <m:oMath xmlns:m="http://schemas.openxmlformats.org/officeDocument/2006/math">
                    <m:sSup>
                      <m:sSupPr>
                        <m:ctrlPr>
                          <a:rPr lang="es-MX" i="1">
                            <a:latin typeface="Cambria Math" panose="02040503050406030204" pitchFamily="18" charset="0"/>
                          </a:rPr>
                        </m:ctrlPr>
                      </m:sSupPr>
                      <m:e>
                        <m:r>
                          <a:rPr lang="es-MX" b="0" i="1" smtClean="0">
                            <a:latin typeface="Cambria Math" panose="02040503050406030204" pitchFamily="18" charset="0"/>
                          </a:rPr>
                          <m:t>0</m:t>
                        </m:r>
                      </m:e>
                      <m:sup>
                        <m:r>
                          <a:rPr lang="es-MX" i="1">
                            <a:latin typeface="Cambria Math" panose="02040503050406030204" pitchFamily="18" charset="0"/>
                          </a:rPr>
                          <m:t>′</m:t>
                        </m:r>
                        <m:r>
                          <a:rPr lang="es-MX" i="1">
                            <a:latin typeface="Cambria Math" panose="02040503050406030204" pitchFamily="18" charset="0"/>
                          </a:rPr>
                          <m:t>𝑠</m:t>
                        </m:r>
                      </m:sup>
                    </m:sSup>
                  </m:oMath>
                </a14:m>
                <a:r>
                  <a:rPr lang="es-MX" dirty="0" smtClean="0">
                    <a:ln w="0"/>
                    <a:solidFill>
                      <a:schemeClr val="accent1"/>
                    </a:solidFill>
                    <a:effectLst>
                      <a:outerShdw blurRad="38100" dist="25400" dir="5400000" algn="ctr" rotWithShape="0">
                        <a:srgbClr val="6E747A">
                          <a:alpha val="43000"/>
                        </a:srgbClr>
                      </a:outerShdw>
                    </a:effectLst>
                  </a:rPr>
                  <a:t> </a:t>
                </a:r>
                <a:r>
                  <a:rPr lang="es-MX" dirty="0" smtClean="0"/>
                  <a:t>por los</a:t>
                </a:r>
                <a:r>
                  <a:rPr lang="es-MX" dirty="0" smtClean="0">
                    <a:ln w="0"/>
                    <a:solidFill>
                      <a:schemeClr val="accent1"/>
                    </a:solidFill>
                    <a:effectLst>
                      <a:outerShdw blurRad="38100" dist="25400" dir="5400000" algn="ctr" rotWithShape="0">
                        <a:srgbClr val="6E747A">
                          <a:alpha val="43000"/>
                        </a:srgbClr>
                      </a:outerShdw>
                    </a:effectLst>
                  </a:rPr>
                  <a:t> </a:t>
                </a:r>
                <a14:m>
                  <m:oMath xmlns:m="http://schemas.openxmlformats.org/officeDocument/2006/math">
                    <m:sSup>
                      <m:sSupPr>
                        <m:ctrlPr>
                          <a:rPr lang="es-MX" i="1">
                            <a:latin typeface="Cambria Math" panose="02040503050406030204" pitchFamily="18" charset="0"/>
                          </a:rPr>
                        </m:ctrlPr>
                      </m:sSupPr>
                      <m:e>
                        <m:r>
                          <a:rPr lang="es-MX" i="1">
                            <a:latin typeface="Cambria Math" panose="02040503050406030204" pitchFamily="18" charset="0"/>
                          </a:rPr>
                          <m:t>1</m:t>
                        </m:r>
                      </m:e>
                      <m:sup>
                        <m:r>
                          <a:rPr lang="es-MX" i="1">
                            <a:latin typeface="Cambria Math" panose="02040503050406030204" pitchFamily="18" charset="0"/>
                          </a:rPr>
                          <m:t>′</m:t>
                        </m:r>
                        <m:r>
                          <a:rPr lang="es-MX" i="1">
                            <a:latin typeface="Cambria Math" panose="02040503050406030204" pitchFamily="18" charset="0"/>
                          </a:rPr>
                          <m:t>𝑠</m:t>
                        </m:r>
                      </m:sup>
                    </m:sSup>
                  </m:oMath>
                </a14:m>
                <a:r>
                  <a:rPr lang="es-MX" dirty="0" smtClean="0">
                    <a:ln w="0"/>
                    <a:solidFill>
                      <a:schemeClr val="accent1"/>
                    </a:solidFill>
                    <a:effectLst>
                      <a:outerShdw blurRad="38100" dist="25400" dir="5400000" algn="ctr" rotWithShape="0">
                        <a:srgbClr val="6E747A">
                          <a:alpha val="43000"/>
                        </a:srgbClr>
                      </a:outerShdw>
                    </a:effectLst>
                  </a:rPr>
                  <a:t> </a:t>
                </a:r>
                <a:r>
                  <a:rPr lang="es-MX" dirty="0" smtClean="0"/>
                  <a:t>para reconstruir la información.</a:t>
                </a:r>
                <a:endParaRPr lang="es-MX" dirty="0" smtClean="0">
                  <a:ln w="0"/>
                  <a:solidFill>
                    <a:schemeClr val="accent1"/>
                  </a:solidFill>
                  <a:effectLst>
                    <a:outerShdw blurRad="38100" dist="25400" dir="5400000" algn="ctr" rotWithShape="0">
                      <a:srgbClr val="6E747A">
                        <a:alpha val="43000"/>
                      </a:srgbClr>
                    </a:outerShdw>
                  </a:effectLst>
                </a:endParaRPr>
              </a:p>
              <a:p>
                <a:pPr marL="0" indent="0">
                  <a:buNone/>
                </a:pPr>
                <a:endParaRPr lang="es-MX" sz="3200" dirty="0"/>
              </a:p>
              <a:p>
                <a:pPr marL="0" indent="0">
                  <a:buNone/>
                </a:pPr>
                <a:endParaRPr lang="es-MX" dirty="0" smtClean="0"/>
              </a:p>
              <a:p>
                <a:pPr marL="0" indent="0">
                  <a:buNone/>
                </a:pP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522413" y="1916832"/>
                <a:ext cx="9180511" cy="4114801"/>
              </a:xfrm>
              <a:blipFill>
                <a:blip r:embed="rId2"/>
                <a:stretch>
                  <a:fillRect l="-1262" t="-2074" r="-996"/>
                </a:stretch>
              </a:blipFill>
            </p:spPr>
            <p:txBody>
              <a:bodyPr/>
              <a:lstStyle/>
              <a:p>
                <a:r>
                  <a:rPr lang="es-MX">
                    <a:noFill/>
                  </a:rPr>
                  <a:t> </a:t>
                </a:r>
              </a:p>
            </p:txBody>
          </p:sp>
        </mc:Fallback>
      </mc:AlternateContent>
    </p:spTree>
    <p:extLst>
      <p:ext uri="{BB962C8B-B14F-4D97-AF65-F5344CB8AC3E}">
        <p14:creationId xmlns:p14="http://schemas.microsoft.com/office/powerpoint/2010/main" val="227554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a 1"/>
              <p:cNvGraphicFramePr>
                <a:graphicFrameLocks noGrp="1"/>
              </p:cNvGraphicFramePr>
              <p:nvPr>
                <p:extLst>
                  <p:ext uri="{D42A27DB-BD31-4B8C-83A1-F6EECF244321}">
                    <p14:modId xmlns:p14="http://schemas.microsoft.com/office/powerpoint/2010/main" val="4210547129"/>
                  </p:ext>
                </p:extLst>
              </p:nvPr>
            </p:nvGraphicFramePr>
            <p:xfrm>
              <a:off x="6045259" y="1124744"/>
              <a:ext cx="4104456" cy="1676400"/>
            </p:xfrm>
            <a:graphic>
              <a:graphicData uri="http://schemas.openxmlformats.org/drawingml/2006/table">
                <a:tbl>
                  <a:tblPr firstRow="1" bandRow="1">
                    <a:tableStyleId>{3B4B98B0-60AC-42C2-AFA5-B58CD77FA1E5}</a:tableStyleId>
                  </a:tblPr>
                  <a:tblGrid>
                    <a:gridCol w="1026114">
                      <a:extLst>
                        <a:ext uri="{9D8B030D-6E8A-4147-A177-3AD203B41FA5}">
                          <a16:colId xmlns:a16="http://schemas.microsoft.com/office/drawing/2014/main" val="845310069"/>
                        </a:ext>
                      </a:extLst>
                    </a:gridCol>
                    <a:gridCol w="1026114">
                      <a:extLst>
                        <a:ext uri="{9D8B030D-6E8A-4147-A177-3AD203B41FA5}">
                          <a16:colId xmlns:a16="http://schemas.microsoft.com/office/drawing/2014/main" val="3329590958"/>
                        </a:ext>
                      </a:extLst>
                    </a:gridCol>
                    <a:gridCol w="1026114">
                      <a:extLst>
                        <a:ext uri="{9D8B030D-6E8A-4147-A177-3AD203B41FA5}">
                          <a16:colId xmlns:a16="http://schemas.microsoft.com/office/drawing/2014/main" val="2467782731"/>
                        </a:ext>
                      </a:extLst>
                    </a:gridCol>
                    <a:gridCol w="1026114">
                      <a:extLst>
                        <a:ext uri="{9D8B030D-6E8A-4147-A177-3AD203B41FA5}">
                          <a16:colId xmlns:a16="http://schemas.microsoft.com/office/drawing/2014/main" val="3048697838"/>
                        </a:ext>
                      </a:extLst>
                    </a:gridCol>
                  </a:tblGrid>
                  <a:tr h="3176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MX" sz="1600" smtClean="0">
                                    <a:latin typeface="Cambria Math" panose="02040503050406030204" pitchFamily="18" charset="0"/>
                                  </a:rPr>
                                  <m:t>𝜹</m:t>
                                </m:r>
                              </m:oMath>
                            </m:oMathPara>
                          </a14:m>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smtClean="0"/>
                            <a:t>1</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smtClean="0"/>
                            <a:t>0</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s-MX" sz="1600" b="0" i="1" smtClean="0">
                                    <a:latin typeface="Cambria Math" panose="02040503050406030204" pitchFamily="18" charset="0"/>
                                  </a:rPr>
                                  <m:t>•</m:t>
                                </m:r>
                              </m:oMath>
                            </m:oMathPara>
                          </a14:m>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531569"/>
                      </a:ext>
                    </a:extLst>
                  </a:tr>
                  <a:tr h="330390">
                    <a:tc>
                      <a:txBody>
                        <a:bodyPr/>
                        <a:lstStyle/>
                        <a:p>
                          <a:pPr algn="ctr"/>
                          <a:r>
                            <a:rPr lang="es-MX" sz="1600" dirty="0" smtClean="0">
                              <a:solidFill>
                                <a:schemeClr val="tx1"/>
                              </a:solidFill>
                            </a:rPr>
                            <a:t>→</a:t>
                          </a:r>
                          <a14:m>
                            <m:oMath xmlns:m="http://schemas.openxmlformats.org/officeDocument/2006/math">
                              <m:sSub>
                                <m:sSubPr>
                                  <m:ctrlPr>
                                    <a:rPr lang="es-MX" sz="1600" i="1" smtClean="0">
                                      <a:solidFill>
                                        <a:schemeClr val="tx1"/>
                                      </a:solidFill>
                                      <a:latin typeface="Cambria Math" panose="02040503050406030204" pitchFamily="18" charset="0"/>
                                    </a:rPr>
                                  </m:ctrlPr>
                                </m:sSubPr>
                                <m:e>
                                  <m:r>
                                    <a:rPr lang="es-MX" sz="1600" b="0" i="1" smtClean="0">
                                      <a:solidFill>
                                        <a:schemeClr val="tx1"/>
                                      </a:solidFill>
                                      <a:latin typeface="Cambria Math" panose="02040503050406030204" pitchFamily="18" charset="0"/>
                                    </a:rPr>
                                    <m:t>𝑞</m:t>
                                  </m:r>
                                </m:e>
                                <m:sub>
                                  <m:r>
                                    <a:rPr lang="es-MX" sz="1600" b="0" i="1" smtClean="0">
                                      <a:solidFill>
                                        <a:schemeClr val="tx1"/>
                                      </a:solidFill>
                                      <a:latin typeface="Cambria Math" panose="02040503050406030204" pitchFamily="18" charset="0"/>
                                    </a:rPr>
                                    <m:t>0</m:t>
                                  </m:r>
                                </m:sub>
                              </m:sSub>
                            </m:oMath>
                          </a14:m>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smtClean="0"/>
                            <a:t>(</a:t>
                          </a:r>
                          <a14:m>
                            <m:oMath xmlns:m="http://schemas.openxmlformats.org/officeDocument/2006/math">
                              <m:sSub>
                                <m:sSubPr>
                                  <m:ctrlPr>
                                    <a:rPr lang="es-MX" sz="1600" i="1" smtClean="0">
                                      <a:solidFill>
                                        <a:schemeClr val="tx1"/>
                                      </a:solidFill>
                                      <a:latin typeface="Cambria Math" panose="02040503050406030204" pitchFamily="18" charset="0"/>
                                    </a:rPr>
                                  </m:ctrlPr>
                                </m:sSubPr>
                                <m:e>
                                  <m:r>
                                    <a:rPr lang="es-MX" sz="1600" b="0" i="1" smtClean="0">
                                      <a:solidFill>
                                        <a:schemeClr val="tx1"/>
                                      </a:solidFill>
                                      <a:latin typeface="Cambria Math" panose="02040503050406030204" pitchFamily="18" charset="0"/>
                                    </a:rPr>
                                    <m:t>𝑞</m:t>
                                  </m:r>
                                </m:e>
                                <m:sub>
                                  <m:r>
                                    <a:rPr lang="es-MX" sz="1600" b="0" i="1" smtClean="0">
                                      <a:solidFill>
                                        <a:schemeClr val="tx1"/>
                                      </a:solidFill>
                                      <a:latin typeface="Cambria Math" panose="02040503050406030204" pitchFamily="18" charset="0"/>
                                    </a:rPr>
                                    <m:t>1</m:t>
                                  </m:r>
                                </m:sub>
                              </m:sSub>
                            </m:oMath>
                          </a14:m>
                          <a:r>
                            <a:rPr lang="es-MX" sz="1600" dirty="0" smtClean="0"/>
                            <a:t>, 0,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smtClean="0"/>
                            <a:t>(</a:t>
                          </a:r>
                          <a14:m>
                            <m:oMath xmlns:m="http://schemas.openxmlformats.org/officeDocument/2006/math">
                              <m:sSub>
                                <m:sSubPr>
                                  <m:ctrlPr>
                                    <a:rPr lang="es-MX" sz="1600" i="1" smtClean="0">
                                      <a:solidFill>
                                        <a:schemeClr val="tx1"/>
                                      </a:solidFill>
                                      <a:latin typeface="Cambria Math" panose="02040503050406030204" pitchFamily="18" charset="0"/>
                                    </a:rPr>
                                  </m:ctrlPr>
                                </m:sSubPr>
                                <m:e>
                                  <m:r>
                                    <a:rPr lang="es-MX" sz="1600" b="0" i="1" smtClean="0">
                                      <a:solidFill>
                                        <a:schemeClr val="tx1"/>
                                      </a:solidFill>
                                      <a:latin typeface="Cambria Math" panose="02040503050406030204" pitchFamily="18" charset="0"/>
                                    </a:rPr>
                                    <m:t>𝑞</m:t>
                                  </m:r>
                                </m:e>
                                <m:sub>
                                  <m:r>
                                    <a:rPr lang="es-MX" sz="1600" b="0" i="1" smtClean="0">
                                      <a:solidFill>
                                        <a:schemeClr val="tx1"/>
                                      </a:solidFill>
                                      <a:latin typeface="Cambria Math" panose="02040503050406030204" pitchFamily="18" charset="0"/>
                                    </a:rPr>
                                    <m:t>0</m:t>
                                  </m:r>
                                </m:sub>
                              </m:sSub>
                            </m:oMath>
                          </a14:m>
                          <a:r>
                            <a:rPr lang="es-MX" sz="1600" dirty="0" smtClean="0"/>
                            <a:t>, 0, 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600" dirty="0" smtClean="0"/>
                            <a:t>(</a:t>
                          </a:r>
                          <a14:m>
                            <m:oMath xmlns:m="http://schemas.openxmlformats.org/officeDocument/2006/math">
                              <m:sSub>
                                <m:sSubPr>
                                  <m:ctrlPr>
                                    <a:rPr lang="es-MX" sz="1600" i="1" smtClean="0">
                                      <a:solidFill>
                                        <a:schemeClr val="tx1"/>
                                      </a:solidFill>
                                      <a:latin typeface="Cambria Math" panose="02040503050406030204" pitchFamily="18" charset="0"/>
                                    </a:rPr>
                                  </m:ctrlPr>
                                </m:sSubPr>
                                <m:e>
                                  <m:r>
                                    <a:rPr lang="es-MX" sz="1600" b="0" i="1" smtClean="0">
                                      <a:solidFill>
                                        <a:schemeClr val="tx1"/>
                                      </a:solidFill>
                                      <a:latin typeface="Cambria Math" panose="02040503050406030204" pitchFamily="18" charset="0"/>
                                    </a:rPr>
                                    <m:t>𝑞</m:t>
                                  </m:r>
                                </m:e>
                                <m:sub>
                                  <m:r>
                                    <a:rPr lang="es-MX" sz="1600" b="0" i="1" smtClean="0">
                                      <a:solidFill>
                                        <a:schemeClr val="tx1"/>
                                      </a:solidFill>
                                      <a:latin typeface="Cambria Math" panose="02040503050406030204" pitchFamily="18" charset="0"/>
                                    </a:rPr>
                                    <m:t>2</m:t>
                                  </m:r>
                                </m:sub>
                              </m:sSub>
                            </m:oMath>
                          </a14:m>
                          <a:r>
                            <a:rPr lang="es-MX" sz="1600" dirty="0" smtClean="0"/>
                            <a:t>, </a:t>
                          </a:r>
                          <a14:m>
                            <m:oMath xmlns:m="http://schemas.openxmlformats.org/officeDocument/2006/math">
                              <m:r>
                                <a:rPr lang="es-MX" sz="1600" b="0" i="1" smtClean="0">
                                  <a:latin typeface="Cambria Math" panose="02040503050406030204" pitchFamily="18" charset="0"/>
                                </a:rPr>
                                <m:t>•</m:t>
                              </m:r>
                            </m:oMath>
                          </a14:m>
                          <a:r>
                            <a:rPr lang="es-MX" sz="1600" dirty="0" smtClean="0"/>
                            <a:t>,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7874622"/>
                      </a:ext>
                    </a:extLst>
                  </a:tr>
                  <a:tr h="317682">
                    <a:tc>
                      <a:txBody>
                        <a:bodyPr/>
                        <a:lstStyle/>
                        <a:p>
                          <a:pPr algn="ctr"/>
                          <a14:m>
                            <m:oMathPara xmlns:m="http://schemas.openxmlformats.org/officeDocument/2006/math">
                              <m:oMathParaPr>
                                <m:jc m:val="centerGroup"/>
                              </m:oMathParaPr>
                              <m:oMath xmlns:m="http://schemas.openxmlformats.org/officeDocument/2006/math">
                                <m:sSub>
                                  <m:sSubPr>
                                    <m:ctrlPr>
                                      <a:rPr lang="es-MX" sz="1600" i="1" smtClean="0">
                                        <a:solidFill>
                                          <a:schemeClr val="tx1"/>
                                        </a:solidFill>
                                        <a:latin typeface="Cambria Math" panose="02040503050406030204" pitchFamily="18" charset="0"/>
                                      </a:rPr>
                                    </m:ctrlPr>
                                  </m:sSubPr>
                                  <m:e>
                                    <m:r>
                                      <a:rPr lang="es-MX" sz="1600" b="0" i="1" smtClean="0">
                                        <a:solidFill>
                                          <a:schemeClr val="tx1"/>
                                        </a:solidFill>
                                        <a:latin typeface="Cambria Math" panose="02040503050406030204" pitchFamily="18" charset="0"/>
                                      </a:rPr>
                                      <m:t>𝑞</m:t>
                                    </m:r>
                                  </m:e>
                                  <m:sub>
                                    <m:r>
                                      <a:rPr lang="es-MX" sz="1600" b="0" i="1" smtClean="0">
                                        <a:solidFill>
                                          <a:schemeClr val="tx1"/>
                                        </a:solidFill>
                                        <a:latin typeface="Cambria Math" panose="02040503050406030204" pitchFamily="18" charset="0"/>
                                      </a:rPr>
                                      <m:t>1</m:t>
                                    </m:r>
                                  </m:sub>
                                </m:sSub>
                              </m:oMath>
                            </m:oMathPara>
                          </a14:m>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smtClean="0"/>
                            <a:t>(</a:t>
                          </a:r>
                          <a14:m>
                            <m:oMath xmlns:m="http://schemas.openxmlformats.org/officeDocument/2006/math">
                              <m:sSub>
                                <m:sSubPr>
                                  <m:ctrlPr>
                                    <a:rPr lang="es-MX" sz="1600" i="1" smtClean="0">
                                      <a:solidFill>
                                        <a:schemeClr val="tx1"/>
                                      </a:solidFill>
                                      <a:latin typeface="Cambria Math" panose="02040503050406030204" pitchFamily="18" charset="0"/>
                                    </a:rPr>
                                  </m:ctrlPr>
                                </m:sSubPr>
                                <m:e>
                                  <m:r>
                                    <a:rPr lang="es-MX" sz="1600" b="0" i="1" smtClean="0">
                                      <a:solidFill>
                                        <a:schemeClr val="tx1"/>
                                      </a:solidFill>
                                      <a:latin typeface="Cambria Math" panose="02040503050406030204" pitchFamily="18" charset="0"/>
                                    </a:rPr>
                                    <m:t>𝑞</m:t>
                                  </m:r>
                                </m:e>
                                <m:sub>
                                  <m:r>
                                    <a:rPr lang="es-MX" sz="1600" b="0" i="1" smtClean="0">
                                      <a:solidFill>
                                        <a:schemeClr val="tx1"/>
                                      </a:solidFill>
                                      <a:latin typeface="Cambria Math" panose="02040503050406030204" pitchFamily="18" charset="0"/>
                                    </a:rPr>
                                    <m:t>1</m:t>
                                  </m:r>
                                </m:sub>
                              </m:sSub>
                            </m:oMath>
                          </a14:m>
                          <a:r>
                            <a:rPr lang="es-MX" sz="1600" dirty="0" smtClean="0"/>
                            <a:t>, 1,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smtClean="0"/>
                            <a:t>(</a:t>
                          </a:r>
                          <a14:m>
                            <m:oMath xmlns:m="http://schemas.openxmlformats.org/officeDocument/2006/math">
                              <m:sSub>
                                <m:sSubPr>
                                  <m:ctrlPr>
                                    <a:rPr lang="es-MX" sz="1600" i="1" smtClean="0">
                                      <a:solidFill>
                                        <a:schemeClr val="tx1"/>
                                      </a:solidFill>
                                      <a:latin typeface="Cambria Math" panose="02040503050406030204" pitchFamily="18" charset="0"/>
                                    </a:rPr>
                                  </m:ctrlPr>
                                </m:sSubPr>
                                <m:e>
                                  <m:r>
                                    <a:rPr lang="es-MX" sz="1600" b="0" i="1" smtClean="0">
                                      <a:solidFill>
                                        <a:schemeClr val="tx1"/>
                                      </a:solidFill>
                                      <a:latin typeface="Cambria Math" panose="02040503050406030204" pitchFamily="18" charset="0"/>
                                    </a:rPr>
                                    <m:t>𝑞</m:t>
                                  </m:r>
                                </m:e>
                                <m:sub>
                                  <m:r>
                                    <a:rPr lang="es-MX" sz="1600" b="0" i="1" smtClean="0">
                                      <a:solidFill>
                                        <a:schemeClr val="tx1"/>
                                      </a:solidFill>
                                      <a:latin typeface="Cambria Math" panose="02040503050406030204" pitchFamily="18" charset="0"/>
                                    </a:rPr>
                                    <m:t>1</m:t>
                                  </m:r>
                                </m:sub>
                              </m:sSub>
                            </m:oMath>
                          </a14:m>
                          <a:r>
                            <a:rPr lang="es-MX" sz="1600" dirty="0" smtClean="0"/>
                            <a:t>, 0,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smtClean="0"/>
                            <a:t>(</a:t>
                          </a:r>
                          <a14:m>
                            <m:oMath xmlns:m="http://schemas.openxmlformats.org/officeDocument/2006/math">
                              <m:sSub>
                                <m:sSubPr>
                                  <m:ctrlPr>
                                    <a:rPr lang="es-MX" sz="1600" i="1" smtClean="0">
                                      <a:solidFill>
                                        <a:schemeClr val="tx1"/>
                                      </a:solidFill>
                                      <a:latin typeface="Cambria Math" panose="02040503050406030204" pitchFamily="18" charset="0"/>
                                    </a:rPr>
                                  </m:ctrlPr>
                                </m:sSubPr>
                                <m:e>
                                  <m:r>
                                    <a:rPr lang="es-MX" sz="1600" b="0" i="1" smtClean="0">
                                      <a:solidFill>
                                        <a:schemeClr val="tx1"/>
                                      </a:solidFill>
                                      <a:latin typeface="Cambria Math" panose="02040503050406030204" pitchFamily="18" charset="0"/>
                                    </a:rPr>
                                    <m:t>𝑞</m:t>
                                  </m:r>
                                </m:e>
                                <m:sub>
                                  <m:r>
                                    <a:rPr lang="es-MX" sz="1600" b="0" i="1" smtClean="0">
                                      <a:solidFill>
                                        <a:schemeClr val="tx1"/>
                                      </a:solidFill>
                                      <a:latin typeface="Cambria Math" panose="02040503050406030204" pitchFamily="18" charset="0"/>
                                    </a:rPr>
                                    <m:t>0</m:t>
                                  </m:r>
                                </m:sub>
                              </m:sSub>
                            </m:oMath>
                          </a14:m>
                          <a:r>
                            <a:rPr lang="es-MX" sz="1600" dirty="0" smtClean="0"/>
                            <a:t>, 0, 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4875370"/>
                      </a:ext>
                    </a:extLst>
                  </a:tr>
                  <a:tr h="317682">
                    <a:tc>
                      <a:txBody>
                        <a:bodyPr/>
                        <a:lstStyle/>
                        <a:p>
                          <a:pPr algn="ctr"/>
                          <a14:m>
                            <m:oMathPara xmlns:m="http://schemas.openxmlformats.org/officeDocument/2006/math">
                              <m:oMathParaPr>
                                <m:jc m:val="centerGroup"/>
                              </m:oMathParaPr>
                              <m:oMath xmlns:m="http://schemas.openxmlformats.org/officeDocument/2006/math">
                                <m:sSub>
                                  <m:sSubPr>
                                    <m:ctrlPr>
                                      <a:rPr lang="es-MX" sz="1600" i="1" smtClean="0">
                                        <a:solidFill>
                                          <a:schemeClr val="tx1"/>
                                        </a:solidFill>
                                        <a:latin typeface="Cambria Math" panose="02040503050406030204" pitchFamily="18" charset="0"/>
                                      </a:rPr>
                                    </m:ctrlPr>
                                  </m:sSubPr>
                                  <m:e>
                                    <m:r>
                                      <a:rPr lang="es-MX" sz="1600" b="0" i="1" smtClean="0">
                                        <a:solidFill>
                                          <a:schemeClr val="tx1"/>
                                        </a:solidFill>
                                        <a:latin typeface="Cambria Math" panose="02040503050406030204" pitchFamily="18" charset="0"/>
                                      </a:rPr>
                                      <m:t>𝑞</m:t>
                                    </m:r>
                                  </m:e>
                                  <m:sub>
                                    <m:r>
                                      <a:rPr lang="es-MX" sz="1600" b="0" i="1" smtClean="0">
                                        <a:solidFill>
                                          <a:schemeClr val="tx1"/>
                                        </a:solidFill>
                                        <a:latin typeface="Cambria Math" panose="02040503050406030204" pitchFamily="18" charset="0"/>
                                      </a:rPr>
                                      <m:t>2</m:t>
                                    </m:r>
                                  </m:sub>
                                </m:sSub>
                              </m:oMath>
                            </m:oMathPara>
                          </a14:m>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smtClean="0"/>
                            <a:t>(</a:t>
                          </a:r>
                          <a14:m>
                            <m:oMath xmlns:m="http://schemas.openxmlformats.org/officeDocument/2006/math">
                              <m:sSub>
                                <m:sSubPr>
                                  <m:ctrlPr>
                                    <a:rPr lang="es-MX" sz="1600" i="1" smtClean="0">
                                      <a:solidFill>
                                        <a:schemeClr val="tx1"/>
                                      </a:solidFill>
                                      <a:latin typeface="Cambria Math" panose="02040503050406030204" pitchFamily="18" charset="0"/>
                                    </a:rPr>
                                  </m:ctrlPr>
                                </m:sSubPr>
                                <m:e>
                                  <m:r>
                                    <a:rPr lang="es-MX" sz="1600" b="0" i="1" smtClean="0">
                                      <a:solidFill>
                                        <a:schemeClr val="tx1"/>
                                      </a:solidFill>
                                      <a:latin typeface="Cambria Math" panose="02040503050406030204" pitchFamily="18" charset="0"/>
                                    </a:rPr>
                                    <m:t>𝑞</m:t>
                                  </m:r>
                                </m:e>
                                <m:sub>
                                  <m:r>
                                    <a:rPr lang="es-MX" sz="1600" b="0" i="1" smtClean="0">
                                      <a:solidFill>
                                        <a:schemeClr val="tx1"/>
                                      </a:solidFill>
                                      <a:latin typeface="Cambria Math" panose="02040503050406030204" pitchFamily="18" charset="0"/>
                                    </a:rPr>
                                    <m:t>2</m:t>
                                  </m:r>
                                </m:sub>
                              </m:sSub>
                            </m:oMath>
                          </a14:m>
                          <a:r>
                            <a:rPr lang="es-MX" sz="1600" dirty="0" smtClean="0"/>
                            <a:t>, 1,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smtClean="0"/>
                            <a:t>(</a:t>
                          </a:r>
                          <a14:m>
                            <m:oMath xmlns:m="http://schemas.openxmlformats.org/officeDocument/2006/math">
                              <m:sSub>
                                <m:sSubPr>
                                  <m:ctrlPr>
                                    <a:rPr lang="es-MX" sz="1600" i="1" smtClean="0">
                                      <a:solidFill>
                                        <a:schemeClr val="tx1"/>
                                      </a:solidFill>
                                      <a:latin typeface="Cambria Math" panose="02040503050406030204" pitchFamily="18" charset="0"/>
                                    </a:rPr>
                                  </m:ctrlPr>
                                </m:sSubPr>
                                <m:e>
                                  <m:r>
                                    <a:rPr lang="es-MX" sz="1600" b="0" i="1" smtClean="0">
                                      <a:solidFill>
                                        <a:schemeClr val="tx1"/>
                                      </a:solidFill>
                                      <a:latin typeface="Cambria Math" panose="02040503050406030204" pitchFamily="18" charset="0"/>
                                    </a:rPr>
                                    <m:t>𝑞</m:t>
                                  </m:r>
                                </m:e>
                                <m:sub>
                                  <m:r>
                                    <a:rPr lang="es-MX" sz="1600" b="0" i="1" smtClean="0">
                                      <a:solidFill>
                                        <a:schemeClr val="tx1"/>
                                      </a:solidFill>
                                      <a:latin typeface="Cambria Math" panose="02040503050406030204" pitchFamily="18" charset="0"/>
                                    </a:rPr>
                                    <m:t>3</m:t>
                                  </m:r>
                                </m:sub>
                              </m:sSub>
                            </m:oMath>
                          </a14:m>
                          <a:r>
                            <a:rPr lang="es-MX" sz="1600" dirty="0" smtClean="0"/>
                            <a:t>, </a:t>
                          </a:r>
                          <a14:m>
                            <m:oMath xmlns:m="http://schemas.openxmlformats.org/officeDocument/2006/math">
                              <m:r>
                                <a:rPr lang="es-MX" sz="1600" b="0" i="1" smtClean="0">
                                  <a:latin typeface="Cambria Math" panose="02040503050406030204" pitchFamily="18" charset="0"/>
                                </a:rPr>
                                <m:t>•</m:t>
                              </m:r>
                            </m:oMath>
                          </a14:m>
                          <a:r>
                            <a:rPr lang="es-MX" sz="1600" dirty="0" smtClean="0"/>
                            <a:t>, 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3976190"/>
                      </a:ext>
                    </a:extLst>
                  </a:tr>
                  <a:tr h="317682">
                    <a:tc>
                      <a:txBody>
                        <a:bodyPr/>
                        <a:lstStyle/>
                        <a:p>
                          <a:pPr algn="ctr"/>
                          <a:r>
                            <a:rPr lang="es-MX" sz="1600" dirty="0" smtClean="0">
                              <a:solidFill>
                                <a:schemeClr val="tx1"/>
                              </a:solidFill>
                            </a:rPr>
                            <a:t>*</a:t>
                          </a:r>
                          <a14:m>
                            <m:oMath xmlns:m="http://schemas.openxmlformats.org/officeDocument/2006/math">
                              <m:sSub>
                                <m:sSubPr>
                                  <m:ctrlPr>
                                    <a:rPr lang="es-MX" sz="1600" i="1" smtClean="0">
                                      <a:solidFill>
                                        <a:schemeClr val="tx1"/>
                                      </a:solidFill>
                                      <a:latin typeface="Cambria Math" panose="02040503050406030204" pitchFamily="18" charset="0"/>
                                    </a:rPr>
                                  </m:ctrlPr>
                                </m:sSubPr>
                                <m:e>
                                  <m:r>
                                    <a:rPr lang="es-MX" sz="1600" b="0" i="1" smtClean="0">
                                      <a:solidFill>
                                        <a:schemeClr val="tx1"/>
                                      </a:solidFill>
                                      <a:latin typeface="Cambria Math" panose="02040503050406030204" pitchFamily="18" charset="0"/>
                                    </a:rPr>
                                    <m:t>𝑞</m:t>
                                  </m:r>
                                </m:e>
                                <m:sub>
                                  <m:r>
                                    <a:rPr lang="es-MX" sz="1600" b="0" i="1" smtClean="0">
                                      <a:solidFill>
                                        <a:schemeClr val="tx1"/>
                                      </a:solidFill>
                                      <a:latin typeface="Cambria Math" panose="02040503050406030204" pitchFamily="18" charset="0"/>
                                    </a:rPr>
                                    <m:t>3</m:t>
                                  </m:r>
                                </m:sub>
                              </m:sSub>
                            </m:oMath>
                          </a14:m>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MX"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1459551"/>
                      </a:ext>
                    </a:extLst>
                  </a:tr>
                </a:tbl>
              </a:graphicData>
            </a:graphic>
          </p:graphicFrame>
        </mc:Choice>
        <mc:Fallback xmlns="">
          <p:graphicFrame>
            <p:nvGraphicFramePr>
              <p:cNvPr id="2" name="Tabla 1"/>
              <p:cNvGraphicFramePr>
                <a:graphicFrameLocks noGrp="1"/>
              </p:cNvGraphicFramePr>
              <p:nvPr>
                <p:extLst>
                  <p:ext uri="{D42A27DB-BD31-4B8C-83A1-F6EECF244321}">
                    <p14:modId xmlns:p14="http://schemas.microsoft.com/office/powerpoint/2010/main" val="4210547129"/>
                  </p:ext>
                </p:extLst>
              </p:nvPr>
            </p:nvGraphicFramePr>
            <p:xfrm>
              <a:off x="6045259" y="1124744"/>
              <a:ext cx="4104456" cy="1676400"/>
            </p:xfrm>
            <a:graphic>
              <a:graphicData uri="http://schemas.openxmlformats.org/drawingml/2006/table">
                <a:tbl>
                  <a:tblPr firstRow="1" bandRow="1">
                    <a:tableStyleId>{3B4B98B0-60AC-42C2-AFA5-B58CD77FA1E5}</a:tableStyleId>
                  </a:tblPr>
                  <a:tblGrid>
                    <a:gridCol w="1026114">
                      <a:extLst>
                        <a:ext uri="{9D8B030D-6E8A-4147-A177-3AD203B41FA5}">
                          <a16:colId xmlns:a16="http://schemas.microsoft.com/office/drawing/2014/main" val="845310069"/>
                        </a:ext>
                      </a:extLst>
                    </a:gridCol>
                    <a:gridCol w="1026114">
                      <a:extLst>
                        <a:ext uri="{9D8B030D-6E8A-4147-A177-3AD203B41FA5}">
                          <a16:colId xmlns:a16="http://schemas.microsoft.com/office/drawing/2014/main" val="3329590958"/>
                        </a:ext>
                      </a:extLst>
                    </a:gridCol>
                    <a:gridCol w="1026114">
                      <a:extLst>
                        <a:ext uri="{9D8B030D-6E8A-4147-A177-3AD203B41FA5}">
                          <a16:colId xmlns:a16="http://schemas.microsoft.com/office/drawing/2014/main" val="2467782731"/>
                        </a:ext>
                      </a:extLst>
                    </a:gridCol>
                    <a:gridCol w="1026114">
                      <a:extLst>
                        <a:ext uri="{9D8B030D-6E8A-4147-A177-3AD203B41FA5}">
                          <a16:colId xmlns:a16="http://schemas.microsoft.com/office/drawing/2014/main" val="3048697838"/>
                        </a:ext>
                      </a:extLst>
                    </a:gridCol>
                  </a:tblGrid>
                  <a:tr h="335280">
                    <a:tc>
                      <a:txBody>
                        <a:bodyPr/>
                        <a:lstStyle/>
                        <a:p>
                          <a:endParaRPr lang="es-MX"/>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92" t="-3636" r="-300592" b="-425455"/>
                          </a:stretch>
                        </a:blipFill>
                      </a:tcPr>
                    </a:tc>
                    <a:tc>
                      <a:txBody>
                        <a:bodyPr/>
                        <a:lstStyle/>
                        <a:p>
                          <a:pPr algn="ctr"/>
                          <a:r>
                            <a:rPr lang="es-MX" sz="1600" dirty="0" smtClean="0"/>
                            <a:t>1</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600" dirty="0" smtClean="0"/>
                            <a:t>0</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MX"/>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01786" t="-3636" r="-1786" b="-425455"/>
                          </a:stretch>
                        </a:blipFill>
                      </a:tcPr>
                    </a:tc>
                    <a:extLst>
                      <a:ext uri="{0D108BD9-81ED-4DB2-BD59-A6C34878D82A}">
                        <a16:rowId xmlns:a16="http://schemas.microsoft.com/office/drawing/2014/main" val="122531569"/>
                      </a:ext>
                    </a:extLst>
                  </a:tr>
                  <a:tr h="335280">
                    <a:tc>
                      <a:txBody>
                        <a:bodyPr/>
                        <a:lstStyle/>
                        <a:p>
                          <a:endParaRPr lang="es-MX"/>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92" t="-103636" r="-300592" b="-325455"/>
                          </a:stretch>
                        </a:blipFill>
                      </a:tcPr>
                    </a:tc>
                    <a:tc>
                      <a:txBody>
                        <a:bodyPr/>
                        <a:lstStyle/>
                        <a:p>
                          <a:endParaRPr lang="es-MX"/>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1190" t="-103636" r="-202381" b="-325455"/>
                          </a:stretch>
                        </a:blipFill>
                      </a:tcPr>
                    </a:tc>
                    <a:tc>
                      <a:txBody>
                        <a:bodyPr/>
                        <a:lstStyle/>
                        <a:p>
                          <a:endParaRPr lang="es-MX"/>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103636" r="-101183" b="-325455"/>
                          </a:stretch>
                        </a:blipFill>
                      </a:tcPr>
                    </a:tc>
                    <a:tc>
                      <a:txBody>
                        <a:bodyPr/>
                        <a:lstStyle/>
                        <a:p>
                          <a:endParaRPr lang="es-MX"/>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01786" t="-103636" r="-1786" b="-325455"/>
                          </a:stretch>
                        </a:blipFill>
                      </a:tcPr>
                    </a:tc>
                    <a:extLst>
                      <a:ext uri="{0D108BD9-81ED-4DB2-BD59-A6C34878D82A}">
                        <a16:rowId xmlns:a16="http://schemas.microsoft.com/office/drawing/2014/main" val="1827874622"/>
                      </a:ext>
                    </a:extLst>
                  </a:tr>
                  <a:tr h="335280">
                    <a:tc>
                      <a:txBody>
                        <a:bodyPr/>
                        <a:lstStyle/>
                        <a:p>
                          <a:endParaRPr lang="es-MX"/>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92" t="-200000" r="-300592" b="-219643"/>
                          </a:stretch>
                        </a:blipFill>
                      </a:tcPr>
                    </a:tc>
                    <a:tc>
                      <a:txBody>
                        <a:bodyPr/>
                        <a:lstStyle/>
                        <a:p>
                          <a:endParaRPr lang="es-MX"/>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1190" t="-200000" r="-202381" b="-219643"/>
                          </a:stretch>
                        </a:blipFill>
                      </a:tcPr>
                    </a:tc>
                    <a:tc>
                      <a:txBody>
                        <a:bodyPr/>
                        <a:lstStyle/>
                        <a:p>
                          <a:endParaRPr lang="es-MX"/>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200000" r="-101183" b="-219643"/>
                          </a:stretch>
                        </a:blipFill>
                      </a:tcPr>
                    </a:tc>
                    <a:tc>
                      <a:txBody>
                        <a:bodyPr/>
                        <a:lstStyle/>
                        <a:p>
                          <a:endParaRPr lang="es-MX"/>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01786" t="-200000" r="-1786" b="-219643"/>
                          </a:stretch>
                        </a:blipFill>
                      </a:tcPr>
                    </a:tc>
                    <a:extLst>
                      <a:ext uri="{0D108BD9-81ED-4DB2-BD59-A6C34878D82A}">
                        <a16:rowId xmlns:a16="http://schemas.microsoft.com/office/drawing/2014/main" val="4224875370"/>
                      </a:ext>
                    </a:extLst>
                  </a:tr>
                  <a:tr h="335280">
                    <a:tc>
                      <a:txBody>
                        <a:bodyPr/>
                        <a:lstStyle/>
                        <a:p>
                          <a:endParaRPr lang="es-MX"/>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92" t="-305455" r="-300592" b="-123636"/>
                          </a:stretch>
                        </a:blipFill>
                      </a:tcPr>
                    </a:tc>
                    <a:tc>
                      <a:txBody>
                        <a:bodyPr/>
                        <a:lstStyle/>
                        <a:p>
                          <a:pPr algn="ct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MX"/>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305455" r="-101183" b="-123636"/>
                          </a:stretch>
                        </a:blipFill>
                      </a:tcPr>
                    </a:tc>
                    <a:tc>
                      <a:txBody>
                        <a:bodyPr/>
                        <a:lstStyle/>
                        <a:p>
                          <a:endParaRPr lang="es-MX"/>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01786" t="-305455" r="-1786" b="-123636"/>
                          </a:stretch>
                        </a:blipFill>
                      </a:tcPr>
                    </a:tc>
                    <a:extLst>
                      <a:ext uri="{0D108BD9-81ED-4DB2-BD59-A6C34878D82A}">
                        <a16:rowId xmlns:a16="http://schemas.microsoft.com/office/drawing/2014/main" val="3393976190"/>
                      </a:ext>
                    </a:extLst>
                  </a:tr>
                  <a:tr h="335280">
                    <a:tc>
                      <a:txBody>
                        <a:bodyPr/>
                        <a:lstStyle/>
                        <a:p>
                          <a:endParaRPr lang="es-MX"/>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92" t="-405455" r="-300592" b="-23636"/>
                          </a:stretch>
                        </a:blipFill>
                      </a:tcPr>
                    </a:tc>
                    <a:tc>
                      <a:txBody>
                        <a:bodyPr/>
                        <a:lstStyle/>
                        <a:p>
                          <a:pPr algn="ct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s-MX"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1459551"/>
                      </a:ext>
                    </a:extLst>
                  </a:tr>
                </a:tbl>
              </a:graphicData>
            </a:graphic>
          </p:graphicFrame>
        </mc:Fallback>
      </mc:AlternateContent>
      <mc:AlternateContent xmlns:mc="http://schemas.openxmlformats.org/markup-compatibility/2006" xmlns:a14="http://schemas.microsoft.com/office/drawing/2010/main">
        <mc:Choice Requires="a14">
          <p:sp>
            <p:nvSpPr>
              <p:cNvPr id="3" name="CuadroTexto 2"/>
              <p:cNvSpPr txBox="1"/>
              <p:nvPr/>
            </p:nvSpPr>
            <p:spPr>
              <a:xfrm>
                <a:off x="2015365" y="1124744"/>
                <a:ext cx="19230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𝑄</m:t>
                      </m:r>
                      <m:r>
                        <a:rPr lang="es-MX" b="0" i="1" smtClean="0">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𝑞</m:t>
                          </m:r>
                        </m:e>
                        <m:sub>
                          <m:r>
                            <a:rPr lang="es-MX" b="0" i="1" smtClean="0">
                              <a:latin typeface="Cambria Math" panose="02040503050406030204" pitchFamily="18" charset="0"/>
                            </a:rPr>
                            <m:t>0</m:t>
                          </m:r>
                        </m:sub>
                      </m:sSub>
                      <m:r>
                        <a:rPr lang="es-MX" b="0" i="1" smtClean="0">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𝑞</m:t>
                          </m:r>
                        </m:e>
                        <m:sub>
                          <m:r>
                            <a:rPr lang="es-MX" b="0" i="1" smtClean="0">
                              <a:latin typeface="Cambria Math" panose="02040503050406030204" pitchFamily="18" charset="0"/>
                            </a:rPr>
                            <m:t>1</m:t>
                          </m:r>
                        </m:sub>
                      </m:sSub>
                      <m:r>
                        <a:rPr lang="es-MX" b="0" i="1" smtClean="0">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𝑞</m:t>
                          </m:r>
                        </m:e>
                        <m:sub>
                          <m:r>
                            <a:rPr lang="es-MX" b="0" i="1" smtClean="0">
                              <a:latin typeface="Cambria Math" panose="02040503050406030204" pitchFamily="18" charset="0"/>
                            </a:rPr>
                            <m:t>2</m:t>
                          </m:r>
                        </m:sub>
                      </m:sSub>
                      <m:r>
                        <a:rPr lang="es-MX" b="0" i="1" smtClean="0">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𝑞</m:t>
                          </m:r>
                        </m:e>
                        <m:sub>
                          <m:r>
                            <a:rPr lang="es-MX" i="1">
                              <a:latin typeface="Cambria Math" panose="02040503050406030204" pitchFamily="18" charset="0"/>
                            </a:rPr>
                            <m:t>3</m:t>
                          </m:r>
                        </m:sub>
                      </m:sSub>
                      <m:r>
                        <a:rPr lang="es-MX" b="0" i="1" smtClean="0">
                          <a:latin typeface="Cambria Math" panose="02040503050406030204" pitchFamily="18" charset="0"/>
                        </a:rPr>
                        <m:t>}</m:t>
                      </m:r>
                    </m:oMath>
                  </m:oMathPara>
                </a14:m>
                <a:endParaRPr lang="es-MX" dirty="0"/>
              </a:p>
            </p:txBody>
          </p:sp>
        </mc:Choice>
        <mc:Fallback xmlns="">
          <p:sp>
            <p:nvSpPr>
              <p:cNvPr id="3" name="CuadroTexto 2"/>
              <p:cNvSpPr txBox="1">
                <a:spLocks noRot="1" noChangeAspect="1" noMove="1" noResize="1" noEditPoints="1" noAdjustHandles="1" noChangeArrowheads="1" noChangeShapeType="1" noTextEdit="1"/>
              </p:cNvSpPr>
              <p:nvPr/>
            </p:nvSpPr>
            <p:spPr>
              <a:xfrm>
                <a:off x="2015365" y="1124744"/>
                <a:ext cx="1923026" cy="276999"/>
              </a:xfrm>
              <a:prstGeom prst="rect">
                <a:avLst/>
              </a:prstGeom>
              <a:blipFill>
                <a:blip r:embed="rId3"/>
                <a:stretch>
                  <a:fillRect l="-1905" t="-4444" r="-2540" b="-37778"/>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CuadroTexto 3"/>
              <p:cNvSpPr txBox="1"/>
              <p:nvPr/>
            </p:nvSpPr>
            <p:spPr>
              <a:xfrm>
                <a:off x="2015365" y="1556792"/>
                <a:ext cx="7822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Σ</m:t>
                      </m:r>
                      <m:r>
                        <a:rPr lang="es-MX" b="0" i="1" smtClean="0">
                          <a:latin typeface="Cambria Math" panose="02040503050406030204" pitchFamily="18" charset="0"/>
                        </a:rPr>
                        <m:t>={1}</m:t>
                      </m:r>
                    </m:oMath>
                  </m:oMathPara>
                </a14:m>
                <a:endParaRPr lang="es-MX" dirty="0"/>
              </a:p>
            </p:txBody>
          </p:sp>
        </mc:Choice>
        <mc:Fallback xmlns="">
          <p:sp>
            <p:nvSpPr>
              <p:cNvPr id="4" name="CuadroTexto 3"/>
              <p:cNvSpPr txBox="1">
                <a:spLocks noRot="1" noChangeAspect="1" noMove="1" noResize="1" noEditPoints="1" noAdjustHandles="1" noChangeArrowheads="1" noChangeShapeType="1" noTextEdit="1"/>
              </p:cNvSpPr>
              <p:nvPr/>
            </p:nvSpPr>
            <p:spPr>
              <a:xfrm>
                <a:off x="2015365" y="1556792"/>
                <a:ext cx="782265" cy="276999"/>
              </a:xfrm>
              <a:prstGeom prst="rect">
                <a:avLst/>
              </a:prstGeom>
              <a:blipFill>
                <a:blip r:embed="rId4"/>
                <a:stretch>
                  <a:fillRect l="-7813" t="-2174" r="-11719" b="-3695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p:cNvSpPr txBox="1"/>
              <p:nvPr/>
            </p:nvSpPr>
            <p:spPr>
              <a:xfrm>
                <a:off x="2015364" y="1988840"/>
                <a:ext cx="968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Γ</m:t>
                      </m:r>
                      <m:r>
                        <a:rPr lang="es-MX" b="0" i="1" smtClean="0">
                          <a:latin typeface="Cambria Math" panose="02040503050406030204" pitchFamily="18" charset="0"/>
                        </a:rPr>
                        <m:t>={</m:t>
                      </m:r>
                      <m:r>
                        <a:rPr lang="es-MX" i="1">
                          <a:latin typeface="Cambria Math" panose="02040503050406030204" pitchFamily="18" charset="0"/>
                        </a:rPr>
                        <m:t>•</m:t>
                      </m:r>
                      <m:r>
                        <a:rPr lang="es-MX" b="0" i="1" smtClean="0">
                          <a:latin typeface="Cambria Math" panose="02040503050406030204" pitchFamily="18" charset="0"/>
                        </a:rPr>
                        <m:t>,0}</m:t>
                      </m:r>
                    </m:oMath>
                  </m:oMathPara>
                </a14:m>
                <a:endParaRPr lang="es-MX" dirty="0"/>
              </a:p>
            </p:txBody>
          </p:sp>
        </mc:Choice>
        <mc:Fallback xmlns="">
          <p:sp>
            <p:nvSpPr>
              <p:cNvPr id="5" name="CuadroTexto 4"/>
              <p:cNvSpPr txBox="1">
                <a:spLocks noRot="1" noChangeAspect="1" noMove="1" noResize="1" noEditPoints="1" noAdjustHandles="1" noChangeArrowheads="1" noChangeShapeType="1" noTextEdit="1"/>
              </p:cNvSpPr>
              <p:nvPr/>
            </p:nvSpPr>
            <p:spPr>
              <a:xfrm>
                <a:off x="2015364" y="1988840"/>
                <a:ext cx="968214" cy="276999"/>
              </a:xfrm>
              <a:prstGeom prst="rect">
                <a:avLst/>
              </a:prstGeom>
              <a:blipFill>
                <a:blip r:embed="rId5"/>
                <a:stretch>
                  <a:fillRect l="-6329" t="-2174" r="-9494" b="-3695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p:cNvSpPr txBox="1"/>
              <p:nvPr/>
            </p:nvSpPr>
            <p:spPr>
              <a:xfrm>
                <a:off x="2015363" y="2422292"/>
                <a:ext cx="8787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MX" i="1">
                          <a:latin typeface="Cambria Math" panose="02040503050406030204" pitchFamily="18" charset="0"/>
                          <a:ea typeface="Cambria Math" panose="02040503050406030204" pitchFamily="18" charset="0"/>
                        </a:rPr>
                        <m:t>F</m:t>
                      </m:r>
                      <m:r>
                        <a:rPr lang="es-MX" b="0" i="1" smtClean="0">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𝑞</m:t>
                          </m:r>
                        </m:e>
                        <m:sub>
                          <m:r>
                            <a:rPr lang="es-MX" i="1">
                              <a:latin typeface="Cambria Math" panose="02040503050406030204" pitchFamily="18" charset="0"/>
                            </a:rPr>
                            <m:t>3</m:t>
                          </m:r>
                        </m:sub>
                      </m:sSub>
                      <m:r>
                        <a:rPr lang="es-MX" b="0" i="1" smtClean="0">
                          <a:latin typeface="Cambria Math" panose="02040503050406030204" pitchFamily="18" charset="0"/>
                        </a:rPr>
                        <m:t>}</m:t>
                      </m:r>
                    </m:oMath>
                  </m:oMathPara>
                </a14:m>
                <a:endParaRPr lang="es-MX" dirty="0"/>
              </a:p>
            </p:txBody>
          </p:sp>
        </mc:Choice>
        <mc:Fallback xmlns="">
          <p:sp>
            <p:nvSpPr>
              <p:cNvPr id="6" name="CuadroTexto 5"/>
              <p:cNvSpPr txBox="1">
                <a:spLocks noRot="1" noChangeAspect="1" noMove="1" noResize="1" noEditPoints="1" noAdjustHandles="1" noChangeArrowheads="1" noChangeShapeType="1" noTextEdit="1"/>
              </p:cNvSpPr>
              <p:nvPr/>
            </p:nvSpPr>
            <p:spPr>
              <a:xfrm>
                <a:off x="2015363" y="2422292"/>
                <a:ext cx="878702" cy="276999"/>
              </a:xfrm>
              <a:prstGeom prst="rect">
                <a:avLst/>
              </a:prstGeom>
              <a:blipFill>
                <a:blip r:embed="rId6"/>
                <a:stretch>
                  <a:fillRect l="-6944" t="-2174" r="-9722" b="-3695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CuadroTexto 6"/>
              <p:cNvSpPr txBox="1"/>
              <p:nvPr/>
            </p:nvSpPr>
            <p:spPr>
              <a:xfrm>
                <a:off x="2015362" y="2852936"/>
                <a:ext cx="5786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MX" i="1" smtClean="0">
                          <a:latin typeface="Cambria Math" panose="02040503050406030204" pitchFamily="18" charset="0"/>
                          <a:ea typeface="Cambria Math" panose="02040503050406030204" pitchFamily="18" charset="0"/>
                        </a:rPr>
                        <m:t>B</m:t>
                      </m:r>
                      <m:r>
                        <a:rPr lang="es-MX" b="0" i="1" smtClean="0">
                          <a:latin typeface="Cambria Math" panose="02040503050406030204" pitchFamily="18" charset="0"/>
                        </a:rPr>
                        <m:t>= •</m:t>
                      </m:r>
                    </m:oMath>
                  </m:oMathPara>
                </a14:m>
                <a:endParaRPr lang="es-MX" dirty="0"/>
              </a:p>
            </p:txBody>
          </p:sp>
        </mc:Choice>
        <mc:Fallback xmlns="">
          <p:sp>
            <p:nvSpPr>
              <p:cNvPr id="7" name="CuadroTexto 6"/>
              <p:cNvSpPr txBox="1">
                <a:spLocks noRot="1" noChangeAspect="1" noMove="1" noResize="1" noEditPoints="1" noAdjustHandles="1" noChangeArrowheads="1" noChangeShapeType="1" noTextEdit="1"/>
              </p:cNvSpPr>
              <p:nvPr/>
            </p:nvSpPr>
            <p:spPr>
              <a:xfrm>
                <a:off x="2015362" y="2852936"/>
                <a:ext cx="578685" cy="276999"/>
              </a:xfrm>
              <a:prstGeom prst="rect">
                <a:avLst/>
              </a:prstGeom>
              <a:blipFill>
                <a:blip r:embed="rId7"/>
                <a:stretch>
                  <a:fillRect l="-10526" r="-4211" b="-888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2015362" y="3283580"/>
                <a:ext cx="8036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𝑞</m:t>
                          </m:r>
                        </m:e>
                        <m:sub>
                          <m:r>
                            <a:rPr lang="es-MX" i="1">
                              <a:latin typeface="Cambria Math" panose="02040503050406030204" pitchFamily="18" charset="0"/>
                            </a:rPr>
                            <m:t>0</m:t>
                          </m:r>
                        </m:sub>
                      </m:sSub>
                      <m:r>
                        <a:rPr lang="es-MX" b="0" i="1" smtClean="0">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𝑞</m:t>
                          </m:r>
                        </m:e>
                        <m:sub>
                          <m:r>
                            <a:rPr lang="es-MX" b="0" i="1" smtClean="0">
                              <a:latin typeface="Cambria Math" panose="02040503050406030204" pitchFamily="18" charset="0"/>
                            </a:rPr>
                            <m:t>0</m:t>
                          </m:r>
                        </m:sub>
                      </m:sSub>
                    </m:oMath>
                  </m:oMathPara>
                </a14:m>
                <a:endParaRPr lang="es-MX" dirty="0"/>
              </a:p>
            </p:txBody>
          </p:sp>
        </mc:Choice>
        <mc:Fallback xmlns="">
          <p:sp>
            <p:nvSpPr>
              <p:cNvPr id="8" name="CuadroTexto 7"/>
              <p:cNvSpPr txBox="1">
                <a:spLocks noRot="1" noChangeAspect="1" noMove="1" noResize="1" noEditPoints="1" noAdjustHandles="1" noChangeArrowheads="1" noChangeShapeType="1" noTextEdit="1"/>
              </p:cNvSpPr>
              <p:nvPr/>
            </p:nvSpPr>
            <p:spPr>
              <a:xfrm>
                <a:off x="2015362" y="3283580"/>
                <a:ext cx="803617" cy="276999"/>
              </a:xfrm>
              <a:prstGeom prst="rect">
                <a:avLst/>
              </a:prstGeom>
              <a:blipFill>
                <a:blip r:embed="rId8"/>
                <a:stretch>
                  <a:fillRect l="-7634" r="-2290" b="-26667"/>
                </a:stretch>
              </a:blipFill>
            </p:spPr>
            <p:txBody>
              <a:bodyPr/>
              <a:lstStyle/>
              <a:p>
                <a:r>
                  <a:rPr lang="es-MX">
                    <a:noFill/>
                  </a:rPr>
                  <a:t> </a:t>
                </a:r>
              </a:p>
            </p:txBody>
          </p:sp>
        </mc:Fallback>
      </mc:AlternateContent>
      <p:pic>
        <p:nvPicPr>
          <p:cNvPr id="69" name="Imagen 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15365" y="4149080"/>
            <a:ext cx="8134350" cy="1962150"/>
          </a:xfrm>
          <a:prstGeom prst="rect">
            <a:avLst/>
          </a:prstGeom>
        </p:spPr>
      </p:pic>
    </p:spTree>
    <p:extLst>
      <p:ext uri="{BB962C8B-B14F-4D97-AF65-F5344CB8AC3E}">
        <p14:creationId xmlns:p14="http://schemas.microsoft.com/office/powerpoint/2010/main" val="216592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Tipos de máquinas de Turing</a:t>
            </a:r>
            <a:endParaRPr lang="es-MX" dirty="0"/>
          </a:p>
        </p:txBody>
      </p:sp>
      <p:sp>
        <p:nvSpPr>
          <p:cNvPr id="3" name="Marcador de texto 2"/>
          <p:cNvSpPr>
            <a:spLocks noGrp="1"/>
          </p:cNvSpPr>
          <p:nvPr>
            <p:ph type="body" idx="1"/>
          </p:nvPr>
        </p:nvSpPr>
        <p:spPr/>
        <p:txBody>
          <a:bodyPr/>
          <a:lstStyle/>
          <a:p>
            <a:r>
              <a:rPr lang="es-MX" dirty="0" smtClean="0"/>
              <a:t>Maquina de Turing no determinista</a:t>
            </a:r>
            <a:endParaRPr lang="es-MX" dirty="0"/>
          </a:p>
        </p:txBody>
      </p:sp>
    </p:spTree>
    <p:extLst>
      <p:ext uri="{BB962C8B-B14F-4D97-AF65-F5344CB8AC3E}">
        <p14:creationId xmlns:p14="http://schemas.microsoft.com/office/powerpoint/2010/main" val="42811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Maquina de Turing No Determinista</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684177" y="2132856"/>
                <a:ext cx="8820471" cy="4181680"/>
              </a:xfrm>
            </p:spPr>
            <p:txBody>
              <a:bodyPr>
                <a:normAutofit lnSpcReduction="10000"/>
              </a:bodyPr>
              <a:lstStyle/>
              <a:p>
                <a:pPr marL="0" indent="0" algn="just">
                  <a:buNone/>
                </a:pPr>
                <a:r>
                  <a:rPr lang="es-MX" dirty="0"/>
                  <a:t>El </a:t>
                </a:r>
                <a:r>
                  <a:rPr lang="es-MX" i="1" dirty="0"/>
                  <a:t>indeterminismo</a:t>
                </a:r>
                <a:r>
                  <a:rPr lang="es-MX" dirty="0"/>
                  <a:t> de MT se refiere a las opciones que la máquina </a:t>
                </a:r>
                <a:r>
                  <a:rPr lang="es-MX" dirty="0" smtClean="0"/>
                  <a:t>puede </a:t>
                </a:r>
                <a:r>
                  <a:rPr lang="es-MX" dirty="0"/>
                  <a:t>tener en cualquier configuración por la función δ</a:t>
                </a:r>
                <a:r>
                  <a:rPr lang="es-MX" dirty="0" smtClean="0"/>
                  <a:t>.</a:t>
                </a:r>
              </a:p>
              <a:p>
                <a:pPr marL="0" indent="0" algn="just">
                  <a:buNone/>
                </a:pPr>
                <a:r>
                  <a:rPr lang="es-MX" dirty="0" smtClean="0"/>
                  <a:t>La diferencia con una MTD es que tiene una función de transición, tal que para cada estado </a:t>
                </a:r>
                <a14:m>
                  <m:oMath xmlns:m="http://schemas.openxmlformats.org/officeDocument/2006/math">
                    <m:r>
                      <a:rPr lang="es-MX" i="1" dirty="0" smtClean="0">
                        <a:latin typeface="Cambria Math" panose="02040503050406030204" pitchFamily="18" charset="0"/>
                      </a:rPr>
                      <m:t>𝑞</m:t>
                    </m:r>
                  </m:oMath>
                </a14:m>
                <a:r>
                  <a:rPr lang="es-MX" dirty="0" smtClean="0"/>
                  <a:t> y un símbolo de la cinta </a:t>
                </a:r>
                <a14:m>
                  <m:oMath xmlns:m="http://schemas.openxmlformats.org/officeDocument/2006/math">
                    <m:r>
                      <a:rPr lang="es-MX" i="1" dirty="0" smtClean="0">
                        <a:latin typeface="Cambria Math" panose="02040503050406030204" pitchFamily="18" charset="0"/>
                      </a:rPr>
                      <m:t>𝑋</m:t>
                    </m:r>
                  </m:oMath>
                </a14:m>
                <a:r>
                  <a:rPr lang="es-MX" dirty="0" smtClean="0"/>
                  <a:t>, </a:t>
                </a:r>
                <a14:m>
                  <m:oMath xmlns:m="http://schemas.openxmlformats.org/officeDocument/2006/math">
                    <m:r>
                      <a:rPr lang="es-MX" i="1" smtClean="0">
                        <a:latin typeface="Cambria Math" panose="02040503050406030204" pitchFamily="18" charset="0"/>
                        <a:ea typeface="Cambria Math" panose="02040503050406030204" pitchFamily="18" charset="0"/>
                      </a:rPr>
                      <m:t>𝛿</m:t>
                    </m:r>
                    <m:d>
                      <m:dPr>
                        <m:ctrlPr>
                          <a:rPr lang="es-MX" b="0" i="1" smtClean="0">
                            <a:latin typeface="Cambria Math" panose="02040503050406030204" pitchFamily="18" charset="0"/>
                            <a:ea typeface="Cambria Math" panose="02040503050406030204" pitchFamily="18" charset="0"/>
                          </a:rPr>
                        </m:ctrlPr>
                      </m:dPr>
                      <m:e>
                        <m:r>
                          <a:rPr lang="es-MX" b="0" i="1" smtClean="0">
                            <a:latin typeface="Cambria Math" panose="02040503050406030204" pitchFamily="18" charset="0"/>
                            <a:ea typeface="Cambria Math" panose="02040503050406030204" pitchFamily="18" charset="0"/>
                          </a:rPr>
                          <m:t>𝑞</m:t>
                        </m:r>
                        <m:r>
                          <a:rPr lang="es-MX" b="0" i="1" smtClean="0">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𝑋</m:t>
                        </m:r>
                      </m:e>
                    </m:d>
                  </m:oMath>
                </a14:m>
                <a:r>
                  <a:rPr lang="es-MX" dirty="0" smtClean="0"/>
                  <a:t> es un </a:t>
                </a:r>
                <a:r>
                  <a:rPr lang="es-MX" i="1" dirty="0" smtClean="0"/>
                  <a:t>conjunto de tuplas.</a:t>
                </a:r>
              </a:p>
              <a:p>
                <a:pPr marL="0" indent="0" algn="just">
                  <a:buNone/>
                </a:pPr>
                <a:r>
                  <a:rPr lang="es-MX" dirty="0" smtClean="0"/>
                  <a:t>La función de transición </a:t>
                </a:r>
                <a14:m>
                  <m:oMath xmlns:m="http://schemas.openxmlformats.org/officeDocument/2006/math">
                    <m:r>
                      <m:rPr>
                        <m:sty m:val="p"/>
                      </m:rPr>
                      <a:rPr lang="el-GR" i="1">
                        <a:latin typeface="Cambria Math" panose="02040503050406030204" pitchFamily="18" charset="0"/>
                      </a:rPr>
                      <m:t>δ</m:t>
                    </m:r>
                    <m:r>
                      <a:rPr lang="el-GR" i="1">
                        <a:latin typeface="Cambria Math" panose="02040503050406030204" pitchFamily="18" charset="0"/>
                      </a:rPr>
                      <m:t> </m:t>
                    </m:r>
                  </m:oMath>
                </a14:m>
                <a:r>
                  <a:rPr lang="es-MX" dirty="0" smtClean="0"/>
                  <a:t>queda redefinida como: </a:t>
                </a:r>
              </a:p>
              <a:p>
                <a:pPr marL="0" indent="0" algn="just">
                  <a:buNone/>
                </a:pPr>
                <a:endParaRPr lang="es-MX" sz="400" dirty="0" smtClean="0"/>
              </a:p>
              <a:p>
                <a:pPr marL="0" indent="0" algn="just">
                  <a:buNone/>
                </a:pPr>
                <a14:m>
                  <m:oMathPara xmlns:m="http://schemas.openxmlformats.org/officeDocument/2006/math">
                    <m:oMathParaPr>
                      <m:jc m:val="centerGroup"/>
                    </m:oMathParaPr>
                    <m:oMath xmlns:m="http://schemas.openxmlformats.org/officeDocument/2006/math">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𝛿</m:t>
                      </m:r>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 :</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𝑄</m:t>
                      </m:r>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m:rPr>
                          <m:sty m:val="p"/>
                        </m:rPr>
                        <a:rPr lang="el-GR"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Γ</m:t>
                      </m:r>
                      <m:r>
                        <a:rPr lang="el-GR"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𝑃</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𝑄</m:t>
                      </m:r>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m:rPr>
                          <m:sty m:val="p"/>
                        </m:rPr>
                        <a:rPr lang="el-GR"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Γ</m:t>
                      </m:r>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d>
                        <m:dPr>
                          <m:begChr m:val="{"/>
                          <m:endChr m:val="}"/>
                          <m:ctrlP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𝐿</m:t>
                          </m:r>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𝑅</m:t>
                          </m:r>
                        </m:e>
                      </m:d>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oMath>
                  </m:oMathPara>
                </a14:m>
                <a:endParaRPr lang="es-MX" sz="2000" dirty="0" smtClean="0">
                  <a:ln w="0"/>
                  <a:solidFill>
                    <a:schemeClr val="accent1"/>
                  </a:solidFill>
                  <a:effectLst>
                    <a:outerShdw blurRad="38100" dist="25400" dir="5400000" algn="ctr" rotWithShape="0">
                      <a:srgbClr val="6E747A">
                        <a:alpha val="43000"/>
                      </a:srgbClr>
                    </a:outerShdw>
                  </a:effectLst>
                </a:endParaRPr>
              </a:p>
              <a:p>
                <a:pPr marL="0" indent="0" algn="just">
                  <a:buNone/>
                </a:pPr>
                <a:endParaRPr lang="es-MX" sz="800" dirty="0" smtClean="0">
                  <a:ln w="0"/>
                  <a:solidFill>
                    <a:schemeClr val="tx1"/>
                  </a:solidFill>
                  <a:effectLst>
                    <a:outerShdw blurRad="38100" dist="25400" dir="5400000" algn="ctr" rotWithShape="0">
                      <a:srgbClr val="6E747A">
                        <a:alpha val="43000"/>
                      </a:srgbClr>
                    </a:outerShdw>
                  </a:effectLst>
                </a:endParaRPr>
              </a:p>
              <a:p>
                <a:pPr marL="0" indent="0" algn="just">
                  <a:buNone/>
                </a:pPr>
                <a14:m>
                  <m:oMathPara xmlns:m="http://schemas.openxmlformats.org/officeDocument/2006/math">
                    <m:oMathParaPr>
                      <m:jc m:val="centerGroup"/>
                    </m:oMathParaPr>
                    <m:oMath xmlns:m="http://schemas.openxmlformats.org/officeDocument/2006/math">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𝛿</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𝑞</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𝑋</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d>
                        <m:dPr>
                          <m:ctrlP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sSub>
                            <m:sSubPr>
                              <m:ctrlP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𝑞</m:t>
                              </m:r>
                            </m:e>
                            <m:sub>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1</m:t>
                              </m:r>
                            </m:sub>
                          </m:sSub>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𝑌</m:t>
                              </m:r>
                            </m:e>
                            <m:sub>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1</m:t>
                              </m:r>
                            </m:sub>
                          </m:sSub>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𝐷</m:t>
                              </m:r>
                            </m:e>
                            <m:sub>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1</m:t>
                              </m:r>
                            </m:sub>
                          </m:sSub>
                        </m:e>
                      </m:d>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d>
                        <m:dPr>
                          <m:ctrlP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sSub>
                            <m:sSubPr>
                              <m:ctrlP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𝑞</m:t>
                              </m:r>
                            </m:e>
                            <m:sub>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2</m:t>
                              </m:r>
                            </m:sub>
                          </m:sSub>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𝑌</m:t>
                              </m:r>
                            </m:e>
                            <m:sub>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2</m:t>
                              </m:r>
                            </m:sub>
                          </m:sSub>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𝐷</m:t>
                              </m:r>
                            </m:e>
                            <m:sub>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2</m:t>
                              </m:r>
                            </m:sub>
                          </m:sSub>
                        </m:e>
                      </m:d>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𝑞</m:t>
                          </m:r>
                        </m:e>
                        <m:sub>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𝑘</m:t>
                          </m:r>
                        </m:sub>
                      </m:sSub>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𝑌</m:t>
                          </m:r>
                        </m:e>
                        <m:sub>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𝑘</m:t>
                          </m:r>
                        </m:sub>
                      </m:sSub>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𝐷</m:t>
                          </m:r>
                        </m:e>
                        <m:sub>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𝑘</m:t>
                          </m:r>
                        </m:sub>
                      </m:sSub>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oMath>
                  </m:oMathPara>
                </a14:m>
                <a:endParaRPr lang="es-MX" dirty="0" smtClean="0">
                  <a:ln w="0"/>
                  <a:solidFill>
                    <a:schemeClr val="accent1"/>
                  </a:solidFill>
                  <a:effectLst>
                    <a:outerShdw blurRad="38100" dist="25400" dir="5400000" algn="ctr" rotWithShape="0">
                      <a:srgbClr val="6E747A">
                        <a:alpha val="43000"/>
                      </a:srgbClr>
                    </a:outerShdw>
                  </a:effectLst>
                </a:endParaRPr>
              </a:p>
              <a:p>
                <a:pPr marL="0" indent="0">
                  <a:buNone/>
                </a:pPr>
                <a:r>
                  <a:rPr lang="es-MX" dirty="0"/>
                  <a:t>donde </a:t>
                </a:r>
                <a:r>
                  <a:rPr lang="es-MX" i="1" dirty="0"/>
                  <a:t>k </a:t>
                </a:r>
                <a:r>
                  <a:rPr lang="es-MX" dirty="0"/>
                  <a:t>es cualquier número entero finito. </a:t>
                </a:r>
                <a:endParaRPr lang="es-MX" dirty="0" smtClean="0">
                  <a:ln w="0"/>
                  <a:solidFill>
                    <a:schemeClr val="tx1"/>
                  </a:solidFill>
                  <a:effectLst>
                    <a:outerShdw blurRad="38100" dist="25400" dir="5400000" algn="ctr" rotWithShape="0">
                      <a:srgbClr val="6E747A">
                        <a:alpha val="43000"/>
                      </a:srgbClr>
                    </a:outerShdw>
                  </a:effectLst>
                </a:endParaRP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684177" y="2132856"/>
                <a:ext cx="8820471" cy="4181680"/>
              </a:xfrm>
              <a:blipFill>
                <a:blip r:embed="rId2"/>
                <a:stretch>
                  <a:fillRect l="-1037" t="-2770" r="-1106" b="-1312"/>
                </a:stretch>
              </a:blipFill>
            </p:spPr>
            <p:txBody>
              <a:bodyPr/>
              <a:lstStyle/>
              <a:p>
                <a:r>
                  <a:rPr lang="es-MX">
                    <a:noFill/>
                  </a:rPr>
                  <a:t> </a:t>
                </a:r>
              </a:p>
            </p:txBody>
          </p:sp>
        </mc:Fallback>
      </mc:AlternateContent>
    </p:spTree>
    <p:extLst>
      <p:ext uri="{BB962C8B-B14F-4D97-AF65-F5344CB8AC3E}">
        <p14:creationId xmlns:p14="http://schemas.microsoft.com/office/powerpoint/2010/main" val="301117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Maquina de Turing No Determinista</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522413" y="2122511"/>
                <a:ext cx="9134391" cy="4114801"/>
              </a:xfrm>
            </p:spPr>
            <p:txBody>
              <a:bodyPr/>
              <a:lstStyle/>
              <a:p>
                <a:pPr marL="0" indent="0" algn="just">
                  <a:buNone/>
                </a:pPr>
                <a:r>
                  <a:rPr lang="es-MX" dirty="0"/>
                  <a:t>La MTN puede elegir, en cada paso, cuál de las tuplas será el siguiente movimiento. Sin embargo, no puede elegir un estado de una, un símbolo de cinta de otra y una dirección de una tercera</a:t>
                </a:r>
                <a:r>
                  <a:rPr lang="es-MX" dirty="0" smtClean="0"/>
                  <a:t>.</a:t>
                </a:r>
              </a:p>
              <a:p>
                <a:pPr marL="0" indent="0" algn="just">
                  <a:buNone/>
                </a:pPr>
                <a:endParaRPr lang="es-MX" sz="300" dirty="0" smtClean="0">
                  <a:ln w="0"/>
                  <a:solidFill>
                    <a:schemeClr val="accent1"/>
                  </a:solidFill>
                  <a:effectLst>
                    <a:outerShdw blurRad="38100" dist="25400" dir="5400000" algn="ctr" rotWithShape="0">
                      <a:srgbClr val="6E747A">
                        <a:alpha val="43000"/>
                      </a:srgbClr>
                    </a:outerShdw>
                  </a:effectLst>
                </a:endParaRPr>
              </a:p>
              <a:p>
                <a:pPr marL="0" indent="0" algn="just">
                  <a:buNone/>
                </a:pPr>
                <a:r>
                  <a:rPr lang="es-MX" sz="2000" dirty="0" smtClean="0">
                    <a:ln w="0"/>
                    <a:solidFill>
                      <a:schemeClr val="accent1"/>
                    </a:solidFill>
                    <a:effectLst>
                      <a:outerShdw blurRad="38100" dist="25400" dir="5400000" algn="ctr" rotWithShape="0">
                        <a:srgbClr val="6E747A">
                          <a:alpha val="43000"/>
                        </a:srgbClr>
                      </a:outerShdw>
                    </a:effectLst>
                  </a:rPr>
                  <a:t>TEOREMA</a:t>
                </a:r>
              </a:p>
              <a:p>
                <a:pPr marL="0" indent="0" algn="just">
                  <a:buNone/>
                </a:pPr>
                <a:r>
                  <a:rPr lang="es-MX" dirty="0" smtClean="0"/>
                  <a:t>Si </a:t>
                </a:r>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𝑀</m:t>
                        </m:r>
                      </m:e>
                      <m:sub>
                        <m:r>
                          <a:rPr lang="es-MX" i="1">
                            <a:latin typeface="Cambria Math" panose="02040503050406030204" pitchFamily="18" charset="0"/>
                          </a:rPr>
                          <m:t>𝑁</m:t>
                        </m:r>
                      </m:sub>
                    </m:sSub>
                  </m:oMath>
                </a14:m>
                <a:r>
                  <a:rPr lang="es-MX" i="1" dirty="0"/>
                  <a:t> </a:t>
                </a:r>
                <a:r>
                  <a:rPr lang="es-MX" dirty="0"/>
                  <a:t>es una máquina de Turing no determinista, entonces existe una máquina de Turing determinista </a:t>
                </a:r>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𝑀</m:t>
                        </m:r>
                      </m:e>
                      <m:sub>
                        <m:r>
                          <a:rPr lang="es-MX" i="1">
                            <a:latin typeface="Cambria Math" panose="02040503050406030204" pitchFamily="18" charset="0"/>
                          </a:rPr>
                          <m:t>𝐷</m:t>
                        </m:r>
                      </m:sub>
                    </m:sSub>
                  </m:oMath>
                </a14:m>
                <a:r>
                  <a:rPr lang="es-MX" i="1" dirty="0"/>
                  <a:t> </a:t>
                </a:r>
                <a:r>
                  <a:rPr lang="es-MX" dirty="0"/>
                  <a:t>tal que</a:t>
                </a:r>
              </a:p>
              <a:p>
                <a:pPr marL="0" indent="0">
                  <a:buNone/>
                </a:pPr>
                <a:endParaRPr lang="es-MX" dirty="0"/>
              </a:p>
              <a:p>
                <a:pPr marL="0" indent="0">
                  <a:buNone/>
                </a:pPr>
                <a14:m>
                  <m:oMathPara xmlns:m="http://schemas.openxmlformats.org/officeDocument/2006/math">
                    <m:oMathParaPr>
                      <m:jc m:val="centerGroup"/>
                    </m:oMathParaPr>
                    <m:oMath xmlns:m="http://schemas.openxmlformats.org/officeDocument/2006/math">
                      <m:r>
                        <a:rPr lang="es-MX" i="1" dirty="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𝐿</m:t>
                      </m:r>
                      <m:r>
                        <a:rPr lang="es-MX" i="1" dirty="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sSub>
                        <m:sSubPr>
                          <m:ctrlP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ctrlPr>
                        </m:sSubPr>
                        <m:e>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𝑀</m:t>
                          </m:r>
                        </m:e>
                        <m:sub>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𝑁</m:t>
                          </m:r>
                        </m:sub>
                      </m:sSub>
                      <m:r>
                        <a:rPr lang="es-MX" i="1" dirty="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 = </m:t>
                      </m:r>
                      <m:r>
                        <a:rPr lang="es-MX" i="1" dirty="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𝐿</m:t>
                      </m:r>
                      <m:r>
                        <a:rPr lang="es-MX" i="1" dirty="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sSub>
                        <m:sSubPr>
                          <m:ctrlP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ctrlPr>
                        </m:sSubPr>
                        <m:e>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𝑀</m:t>
                          </m:r>
                        </m:e>
                        <m:sub>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𝐷</m:t>
                          </m:r>
                        </m:sub>
                      </m:sSub>
                      <m:r>
                        <a:rPr lang="es-MX" i="1" dirty="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oMath>
                  </m:oMathPara>
                </a14:m>
                <a:endParaRPr lang="es-MX" dirty="0">
                  <a:ln w="0"/>
                  <a:solidFill>
                    <a:schemeClr val="accent1"/>
                  </a:solidFill>
                  <a:effectLst>
                    <a:outerShdw blurRad="38100" dist="25400" dir="5400000" algn="ctr" rotWithShape="0">
                      <a:srgbClr val="6E747A">
                        <a:alpha val="43000"/>
                      </a:srgbClr>
                    </a:outerShdw>
                  </a:effectLst>
                </a:endParaRPr>
              </a:p>
              <a:p>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522413" y="2122511"/>
                <a:ext cx="9134391" cy="4114801"/>
              </a:xfrm>
              <a:blipFill>
                <a:blip r:embed="rId2"/>
                <a:stretch>
                  <a:fillRect l="-1068" t="-2074" r="-1001"/>
                </a:stretch>
              </a:blipFill>
            </p:spPr>
            <p:txBody>
              <a:bodyPr/>
              <a:lstStyle/>
              <a:p>
                <a:r>
                  <a:rPr lang="es-MX">
                    <a:noFill/>
                  </a:rPr>
                  <a:t> </a:t>
                </a:r>
              </a:p>
            </p:txBody>
          </p:sp>
        </mc:Fallback>
      </mc:AlternateContent>
    </p:spTree>
    <p:extLst>
      <p:ext uri="{BB962C8B-B14F-4D97-AF65-F5344CB8AC3E}">
        <p14:creationId xmlns:p14="http://schemas.microsoft.com/office/powerpoint/2010/main" val="436555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MTND</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lstStyle/>
              <a:p>
                <a:pPr marL="0" indent="0">
                  <a:buNone/>
                </a:pPr>
                <a:endParaRPr lang="es-MX" sz="3200" b="0"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s-MX" sz="3200" b="0" i="1" smtClean="0">
                          <a:latin typeface="Cambria Math" panose="02040503050406030204" pitchFamily="18" charset="0"/>
                        </a:rPr>
                        <m:t>𝐿</m:t>
                      </m:r>
                      <m:r>
                        <a:rPr lang="es-MX" sz="3200" b="0" i="1" smtClean="0">
                          <a:latin typeface="Cambria Math" panose="02040503050406030204" pitchFamily="18" charset="0"/>
                        </a:rPr>
                        <m:t>=</m:t>
                      </m:r>
                      <m:d>
                        <m:dPr>
                          <m:begChr m:val="{"/>
                          <m:endChr m:val="|"/>
                          <m:ctrlPr>
                            <a:rPr lang="es-MX" sz="3200" b="0" i="1" smtClean="0">
                              <a:latin typeface="Cambria Math" panose="02040503050406030204" pitchFamily="18" charset="0"/>
                              <a:ea typeface="Cambria Math" panose="02040503050406030204" pitchFamily="18" charset="0"/>
                            </a:rPr>
                          </m:ctrlPr>
                        </m:dPr>
                        <m:e>
                          <m:r>
                            <a:rPr lang="es-MX" sz="3200" b="0" i="1" smtClean="0">
                              <a:latin typeface="Cambria Math" panose="02040503050406030204" pitchFamily="18" charset="0"/>
                              <a:ea typeface="Cambria Math" panose="02040503050406030204" pitchFamily="18" charset="0"/>
                            </a:rPr>
                            <m:t>𝛼</m:t>
                          </m:r>
                          <m:sSup>
                            <m:sSupPr>
                              <m:ctrlPr>
                                <a:rPr lang="es-MX" sz="3200" b="0" i="1" smtClean="0">
                                  <a:latin typeface="Cambria Math" panose="02040503050406030204" pitchFamily="18" charset="0"/>
                                  <a:ea typeface="Cambria Math" panose="02040503050406030204" pitchFamily="18" charset="0"/>
                                </a:rPr>
                              </m:ctrlPr>
                            </m:sSupPr>
                            <m:e>
                              <m:r>
                                <a:rPr lang="es-MX" sz="3200" b="0" i="1" smtClean="0">
                                  <a:latin typeface="Cambria Math" panose="02040503050406030204" pitchFamily="18" charset="0"/>
                                  <a:ea typeface="Cambria Math" panose="02040503050406030204" pitchFamily="18" charset="0"/>
                                </a:rPr>
                                <m:t>𝛼</m:t>
                              </m:r>
                            </m:e>
                            <m:sup>
                              <m:r>
                                <a:rPr lang="es-MX" sz="3200" b="0" i="1" smtClean="0">
                                  <a:latin typeface="Cambria Math" panose="02040503050406030204" pitchFamily="18" charset="0"/>
                                  <a:ea typeface="Cambria Math" panose="02040503050406030204" pitchFamily="18" charset="0"/>
                                </a:rPr>
                                <m:t>−1</m:t>
                              </m:r>
                            </m:sup>
                          </m:sSup>
                          <m:r>
                            <a:rPr lang="es-MX" sz="3200" b="0" i="1" smtClean="0">
                              <a:latin typeface="Cambria Math" panose="02040503050406030204" pitchFamily="18" charset="0"/>
                              <a:ea typeface="Cambria Math" panose="02040503050406030204" pitchFamily="18" charset="0"/>
                            </a:rPr>
                            <m:t> </m:t>
                          </m:r>
                        </m:e>
                      </m:d>
                      <m:r>
                        <a:rPr lang="es-MX" sz="3200" b="0" i="1" smtClean="0">
                          <a:latin typeface="Cambria Math" panose="02040503050406030204" pitchFamily="18" charset="0"/>
                          <a:ea typeface="Cambria Math" panose="02040503050406030204" pitchFamily="18" charset="0"/>
                        </a:rPr>
                        <m:t> </m:t>
                      </m:r>
                      <m:r>
                        <a:rPr lang="es-MX" sz="3200" b="0" i="1" smtClean="0">
                          <a:latin typeface="Cambria Math" panose="02040503050406030204" pitchFamily="18" charset="0"/>
                          <a:ea typeface="Cambria Math" panose="02040503050406030204" pitchFamily="18" charset="0"/>
                        </a:rPr>
                        <m:t>𝛼</m:t>
                      </m:r>
                      <m:r>
                        <a:rPr lang="es-MX" sz="3200" b="0" i="1" smtClean="0">
                          <a:latin typeface="Cambria Math" panose="02040503050406030204" pitchFamily="18" charset="0"/>
                          <a:ea typeface="Cambria Math" panose="02040503050406030204" pitchFamily="18" charset="0"/>
                        </a:rPr>
                        <m:t>∈</m:t>
                      </m:r>
                      <m:sSup>
                        <m:sSupPr>
                          <m:ctrlPr>
                            <a:rPr lang="es-MX" sz="3200" b="0" i="1" smtClean="0">
                              <a:latin typeface="Cambria Math" panose="02040503050406030204" pitchFamily="18" charset="0"/>
                              <a:ea typeface="Cambria Math" panose="02040503050406030204" pitchFamily="18" charset="0"/>
                            </a:rPr>
                          </m:ctrlPr>
                        </m:sSupPr>
                        <m:e>
                          <m:r>
                            <a:rPr lang="es-MX" sz="3200" i="1">
                              <a:latin typeface="Cambria Math" panose="02040503050406030204" pitchFamily="18" charset="0"/>
                              <a:ea typeface="Cambria Math" panose="02040503050406030204" pitchFamily="18" charset="0"/>
                            </a:rPr>
                            <m:t>{</m:t>
                          </m:r>
                          <m:r>
                            <a:rPr lang="es-MX" sz="3200" i="1">
                              <a:latin typeface="Cambria Math" panose="02040503050406030204" pitchFamily="18" charset="0"/>
                              <a:ea typeface="Cambria Math" panose="02040503050406030204" pitchFamily="18" charset="0"/>
                            </a:rPr>
                            <m:t>𝑎</m:t>
                          </m:r>
                          <m:r>
                            <a:rPr lang="es-MX" sz="3200" i="1">
                              <a:latin typeface="Cambria Math" panose="02040503050406030204" pitchFamily="18" charset="0"/>
                              <a:ea typeface="Cambria Math" panose="02040503050406030204" pitchFamily="18" charset="0"/>
                            </a:rPr>
                            <m:t>,</m:t>
                          </m:r>
                          <m:r>
                            <a:rPr lang="es-MX" sz="3200" i="1">
                              <a:latin typeface="Cambria Math" panose="02040503050406030204" pitchFamily="18" charset="0"/>
                              <a:ea typeface="Cambria Math" panose="02040503050406030204" pitchFamily="18" charset="0"/>
                            </a:rPr>
                            <m:t>𝑏</m:t>
                          </m:r>
                          <m:r>
                            <a:rPr lang="es-MX" sz="3200" i="1">
                              <a:latin typeface="Cambria Math" panose="02040503050406030204" pitchFamily="18" charset="0"/>
                              <a:ea typeface="Cambria Math" panose="02040503050406030204" pitchFamily="18" charset="0"/>
                            </a:rPr>
                            <m:t>}</m:t>
                          </m:r>
                        </m:e>
                        <m:sup>
                          <m:r>
                            <a:rPr lang="es-MX" sz="3200" b="0" i="1" smtClean="0">
                              <a:latin typeface="Cambria Math" panose="02040503050406030204" pitchFamily="18" charset="0"/>
                              <a:ea typeface="Cambria Math" panose="02040503050406030204" pitchFamily="18" charset="0"/>
                            </a:rPr>
                            <m:t>∗</m:t>
                          </m:r>
                        </m:sup>
                      </m:sSup>
                      <m:r>
                        <a:rPr lang="es-MX" sz="3200" b="0" i="1" smtClean="0">
                          <a:latin typeface="Cambria Math" panose="02040503050406030204" pitchFamily="18" charset="0"/>
                        </a:rPr>
                        <m:t>}</m:t>
                      </m:r>
                    </m:oMath>
                  </m:oMathPara>
                </a14:m>
                <a:endParaRPr lang="es-MX" sz="3200" dirty="0" smtClean="0"/>
              </a:p>
              <a:p>
                <a:pPr marL="0" indent="0">
                  <a:buNone/>
                </a:pPr>
                <a:r>
                  <a:rPr lang="es-MX" dirty="0" smtClean="0">
                    <a:ln w="0"/>
                    <a:solidFill>
                      <a:schemeClr val="accent1"/>
                    </a:solidFill>
                    <a:effectLst>
                      <a:outerShdw blurRad="38100" dist="25400" dir="5400000" algn="ctr" rotWithShape="0">
                        <a:srgbClr val="6E747A">
                          <a:alpha val="43000"/>
                        </a:srgbClr>
                      </a:outerShdw>
                    </a:effectLst>
                  </a:rPr>
                  <a:t>Soluciones:</a:t>
                </a:r>
                <a:endParaRPr lang="es-MX" sz="3200" dirty="0" smtClean="0"/>
              </a:p>
              <a:p>
                <a:pPr marL="0" indent="0" algn="just">
                  <a:buNone/>
                </a:pPr>
                <a:r>
                  <a:rPr lang="es-MX" dirty="0" smtClean="0"/>
                  <a:t>Con una MTD, una opción es consumir la cadena por los extremos, hacia el centro, y verificar que terminen en símbolos iguales.</a:t>
                </a:r>
              </a:p>
              <a:p>
                <a:pPr marL="0" indent="0" algn="just">
                  <a:buNone/>
                </a:pPr>
                <a:r>
                  <a:rPr lang="es-MX" dirty="0" smtClean="0"/>
                  <a:t>Con una MTND, la opción para resolver este problema es ante cada lectura de un símbolo de la cadena, la maquina asume que se encuentra en el centro y verifica que el siguiente símbolo sea su simétrico.</a:t>
                </a: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1268" r="-1001"/>
                </a:stretch>
              </a:blipFill>
            </p:spPr>
            <p:txBody>
              <a:bodyPr/>
              <a:lstStyle/>
              <a:p>
                <a:r>
                  <a:rPr lang="es-MX">
                    <a:noFill/>
                  </a:rPr>
                  <a:t> </a:t>
                </a:r>
              </a:p>
            </p:txBody>
          </p:sp>
        </mc:Fallback>
      </mc:AlternateContent>
    </p:spTree>
    <p:extLst>
      <p:ext uri="{BB962C8B-B14F-4D97-AF65-F5344CB8AC3E}">
        <p14:creationId xmlns:p14="http://schemas.microsoft.com/office/powerpoint/2010/main" val="104707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a 1"/>
              <p:cNvGraphicFramePr>
                <a:graphicFrameLocks noGrp="1"/>
              </p:cNvGraphicFramePr>
              <p:nvPr>
                <p:extLst>
                  <p:ext uri="{D42A27DB-BD31-4B8C-83A1-F6EECF244321}">
                    <p14:modId xmlns:p14="http://schemas.microsoft.com/office/powerpoint/2010/main" val="3099575605"/>
                  </p:ext>
                </p:extLst>
              </p:nvPr>
            </p:nvGraphicFramePr>
            <p:xfrm>
              <a:off x="477788" y="3717897"/>
              <a:ext cx="5400600" cy="2926080"/>
            </p:xfrm>
            <a:graphic>
              <a:graphicData uri="http://schemas.openxmlformats.org/drawingml/2006/table">
                <a:tbl>
                  <a:tblPr firstRow="1" bandRow="1">
                    <a:tableStyleId>{3B4B98B0-60AC-42C2-AFA5-B58CD77FA1E5}</a:tableStyleId>
                  </a:tblPr>
                  <a:tblGrid>
                    <a:gridCol w="900100">
                      <a:extLst>
                        <a:ext uri="{9D8B030D-6E8A-4147-A177-3AD203B41FA5}">
                          <a16:colId xmlns:a16="http://schemas.microsoft.com/office/drawing/2014/main" val="845310069"/>
                        </a:ext>
                      </a:extLst>
                    </a:gridCol>
                    <a:gridCol w="900100">
                      <a:extLst>
                        <a:ext uri="{9D8B030D-6E8A-4147-A177-3AD203B41FA5}">
                          <a16:colId xmlns:a16="http://schemas.microsoft.com/office/drawing/2014/main" val="3329590958"/>
                        </a:ext>
                      </a:extLst>
                    </a:gridCol>
                    <a:gridCol w="900100">
                      <a:extLst>
                        <a:ext uri="{9D8B030D-6E8A-4147-A177-3AD203B41FA5}">
                          <a16:colId xmlns:a16="http://schemas.microsoft.com/office/drawing/2014/main" val="2467782731"/>
                        </a:ext>
                      </a:extLst>
                    </a:gridCol>
                    <a:gridCol w="900100">
                      <a:extLst>
                        <a:ext uri="{9D8B030D-6E8A-4147-A177-3AD203B41FA5}">
                          <a16:colId xmlns:a16="http://schemas.microsoft.com/office/drawing/2014/main" val="3048697838"/>
                        </a:ext>
                      </a:extLst>
                    </a:gridCol>
                    <a:gridCol w="900100">
                      <a:extLst>
                        <a:ext uri="{9D8B030D-6E8A-4147-A177-3AD203B41FA5}">
                          <a16:colId xmlns:a16="http://schemas.microsoft.com/office/drawing/2014/main" val="1744699227"/>
                        </a:ext>
                      </a:extLst>
                    </a:gridCol>
                    <a:gridCol w="900100">
                      <a:extLst>
                        <a:ext uri="{9D8B030D-6E8A-4147-A177-3AD203B41FA5}">
                          <a16:colId xmlns:a16="http://schemas.microsoft.com/office/drawing/2014/main" val="3707789163"/>
                        </a:ext>
                      </a:extLst>
                    </a:gridCol>
                  </a:tblGrid>
                  <a:tr h="3051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MX" sz="1600" smtClean="0">
                                    <a:latin typeface="Cambria Math" panose="02040503050406030204" pitchFamily="18" charset="0"/>
                                  </a:rPr>
                                  <m:t>𝜹</m:t>
                                </m:r>
                              </m:oMath>
                            </m:oMathPara>
                          </a14:m>
                          <a:endParaRPr lang="es-MX" sz="1600" dirty="0"/>
                        </a:p>
                      </a:txBody>
                      <a:tcPr>
                        <a:lnR w="12700" cap="flat" cmpd="sng" algn="ctr">
                          <a:solidFill>
                            <a:schemeClr val="tx1"/>
                          </a:solidFill>
                          <a:prstDash val="solid"/>
                          <a:round/>
                          <a:headEnd type="none" w="med" len="med"/>
                          <a:tailEnd type="none" w="med" len="med"/>
                        </a:lnR>
                      </a:tcPr>
                    </a:tc>
                    <a:tc>
                      <a:txBody>
                        <a:bodyPr/>
                        <a:lstStyle/>
                        <a:p>
                          <a:pPr algn="ctr"/>
                          <a:r>
                            <a:rPr lang="es-MX" sz="1600" dirty="0" smtClean="0"/>
                            <a:t>a</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b</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A</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B</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a:t>
                          </a:r>
                          <a:endParaRPr lang="es-MX" sz="16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2531569"/>
                      </a:ext>
                    </a:extLst>
                  </a:tr>
                  <a:tr h="527137">
                    <a:tc>
                      <a:txBody>
                        <a:bodyPr/>
                        <a:lstStyle/>
                        <a:p>
                          <a:pPr algn="ctr"/>
                          <a:r>
                            <a:rPr lang="es-MX" sz="1600" dirty="0" smtClean="0">
                              <a:solidFill>
                                <a:schemeClr val="tx1"/>
                              </a:solidFill>
                            </a:rPr>
                            <a:t>→</a:t>
                          </a:r>
                          <a:r>
                            <a:rPr lang="es-MX" sz="1600" dirty="0" smtClean="0"/>
                            <a:t>p</a:t>
                          </a:r>
                          <a:endParaRPr lang="es-MX" sz="1600" dirty="0"/>
                        </a:p>
                      </a:txBody>
                      <a:tcPr>
                        <a:lnR w="12700" cap="flat" cmpd="sng" algn="ctr">
                          <a:solidFill>
                            <a:schemeClr val="tx1"/>
                          </a:solidFill>
                          <a:prstDash val="solid"/>
                          <a:round/>
                          <a:headEnd type="none" w="med" len="med"/>
                          <a:tailEnd type="none" w="med" len="med"/>
                        </a:lnR>
                      </a:tcPr>
                    </a:tc>
                    <a:tc>
                      <a:txBody>
                        <a:bodyPr/>
                        <a:lstStyle/>
                        <a:p>
                          <a:pPr algn="ctr"/>
                          <a:r>
                            <a:rPr lang="es-MX" sz="1600" dirty="0" smtClean="0"/>
                            <a:t>(p, a, D)</a:t>
                          </a:r>
                        </a:p>
                        <a:p>
                          <a:pPr algn="ctr"/>
                          <a:r>
                            <a:rPr lang="es-MX" sz="1600" dirty="0" smtClean="0"/>
                            <a:t>(q, A,</a:t>
                          </a:r>
                          <a:r>
                            <a:rPr lang="es-MX" sz="1600" baseline="0" dirty="0" smtClean="0"/>
                            <a:t> D</a:t>
                          </a:r>
                          <a:r>
                            <a:rPr lang="es-MX" sz="1600" dirty="0" smtClean="0"/>
                            <a:t>)</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(p, b, D)</a:t>
                          </a:r>
                        </a:p>
                        <a:p>
                          <a:pPr algn="ctr"/>
                          <a:r>
                            <a:rPr lang="es-MX" sz="1600" dirty="0" smtClean="0"/>
                            <a:t>(r, B, D)</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600" dirty="0" smtClean="0"/>
                            <a:t>(u, •</a:t>
                          </a:r>
                          <a:r>
                            <a:rPr lang="es-MX" sz="1600" baseline="0" dirty="0" smtClean="0"/>
                            <a:t>, D</a:t>
                          </a:r>
                          <a:r>
                            <a:rPr lang="es-MX" sz="1600" dirty="0" smtClean="0"/>
                            <a:t>)</a:t>
                          </a:r>
                          <a:endParaRPr lang="es-MX" sz="16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27874622"/>
                      </a:ext>
                    </a:extLst>
                  </a:tr>
                  <a:tr h="305185">
                    <a:tc>
                      <a:txBody>
                        <a:bodyPr/>
                        <a:lstStyle/>
                        <a:p>
                          <a:pPr algn="ctr"/>
                          <a:r>
                            <a:rPr lang="es-MX" sz="1600" dirty="0" smtClean="0"/>
                            <a:t>q</a:t>
                          </a:r>
                          <a:endParaRPr lang="es-MX" sz="1600" dirty="0"/>
                        </a:p>
                      </a:txBody>
                      <a:tcPr>
                        <a:lnR w="12700" cap="flat" cmpd="sng" algn="ctr">
                          <a:solidFill>
                            <a:schemeClr val="tx1"/>
                          </a:solidFill>
                          <a:prstDash val="solid"/>
                          <a:round/>
                          <a:headEnd type="none" w="med" len="med"/>
                          <a:tailEnd type="none" w="med" len="med"/>
                        </a:lnR>
                      </a:tcPr>
                    </a:tc>
                    <a:tc>
                      <a:txBody>
                        <a:bodyPr/>
                        <a:lstStyle/>
                        <a:p>
                          <a:pPr algn="ctr"/>
                          <a:r>
                            <a:rPr lang="es-MX" sz="1600" dirty="0" smtClean="0"/>
                            <a:t>(s, A, I)</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(u, b, D)</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(q, A, D)</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(q, B, D)</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24875370"/>
                      </a:ext>
                    </a:extLst>
                  </a:tr>
                  <a:tr h="305185">
                    <a:tc>
                      <a:txBody>
                        <a:bodyPr/>
                        <a:lstStyle/>
                        <a:p>
                          <a:pPr algn="ctr"/>
                          <a:r>
                            <a:rPr lang="es-MX" sz="1600" dirty="0" smtClean="0"/>
                            <a:t>r</a:t>
                          </a:r>
                          <a:endParaRPr lang="es-MX" sz="1600" dirty="0"/>
                        </a:p>
                      </a:txBody>
                      <a:tcPr>
                        <a:lnR w="12700" cap="flat" cmpd="sng" algn="ctr">
                          <a:solidFill>
                            <a:schemeClr val="tx1"/>
                          </a:solidFill>
                          <a:prstDash val="solid"/>
                          <a:round/>
                          <a:headEnd type="none" w="med" len="med"/>
                          <a:tailEnd type="none" w="med" len="med"/>
                        </a:lnR>
                      </a:tcPr>
                    </a:tc>
                    <a:tc>
                      <a:txBody>
                        <a:bodyPr/>
                        <a:lstStyle/>
                        <a:p>
                          <a:pPr algn="ctr"/>
                          <a:r>
                            <a:rPr lang="es-MX" sz="1600" dirty="0" smtClean="0"/>
                            <a:t>(u, a, D)</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(s, B, I)</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(r, A, D)</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(r, B,</a:t>
                          </a:r>
                          <a:r>
                            <a:rPr lang="es-MX" sz="1600" baseline="0" dirty="0" smtClean="0"/>
                            <a:t> D</a:t>
                          </a:r>
                          <a:r>
                            <a:rPr lang="es-MX" sz="1600" dirty="0" smtClean="0"/>
                            <a:t>)</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93976190"/>
                      </a:ext>
                    </a:extLst>
                  </a:tr>
                  <a:tr h="305185">
                    <a:tc>
                      <a:txBody>
                        <a:bodyPr/>
                        <a:lstStyle/>
                        <a:p>
                          <a:pPr algn="ctr"/>
                          <a:r>
                            <a:rPr lang="es-MX" sz="1600" dirty="0" smtClean="0"/>
                            <a:t>s</a:t>
                          </a:r>
                          <a:endParaRPr lang="es-MX" sz="1600" dirty="0"/>
                        </a:p>
                      </a:txBody>
                      <a:tcPr>
                        <a:lnR w="12700" cap="flat" cmpd="sng" algn="ctr">
                          <a:solidFill>
                            <a:schemeClr val="tx1"/>
                          </a:solidFill>
                          <a:prstDash val="solid"/>
                          <a:round/>
                          <a:headEnd type="none" w="med" len="med"/>
                          <a:tailEnd type="none" w="med" len="med"/>
                        </a:lnR>
                      </a:tcPr>
                    </a:tc>
                    <a:tc>
                      <a:txBody>
                        <a:bodyPr/>
                        <a:lstStyle/>
                        <a:p>
                          <a:pPr algn="ctr"/>
                          <a:r>
                            <a:rPr lang="es-MX" sz="1600" dirty="0" smtClean="0"/>
                            <a:t>(q, A, D)</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(r, B, D)</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600" dirty="0" smtClean="0"/>
                            <a:t>(s, A, 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(s, B, I)</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(t, •, D)</a:t>
                          </a:r>
                          <a:endParaRPr lang="es-MX" sz="16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01459551"/>
                      </a:ext>
                    </a:extLst>
                  </a:tr>
                  <a:tr h="305185">
                    <a:tc>
                      <a:txBody>
                        <a:bodyPr/>
                        <a:lstStyle/>
                        <a:p>
                          <a:pPr algn="ctr"/>
                          <a:r>
                            <a:rPr lang="es-MX" sz="1600" dirty="0" smtClean="0"/>
                            <a:t>t</a:t>
                          </a:r>
                          <a:endParaRPr lang="es-MX" sz="1600" dirty="0"/>
                        </a:p>
                      </a:txBody>
                      <a:tcPr>
                        <a:lnR w="12700" cap="flat" cmpd="sng" algn="ctr">
                          <a:solidFill>
                            <a:schemeClr val="tx1"/>
                          </a:solidFill>
                          <a:prstDash val="solid"/>
                          <a:round/>
                          <a:headEnd type="none" w="med" len="med"/>
                          <a:tailEnd type="none" w="med" len="med"/>
                        </a:lnR>
                      </a:tcPr>
                    </a:tc>
                    <a:tc>
                      <a:txBody>
                        <a:bodyPr/>
                        <a:lstStyle/>
                        <a:p>
                          <a:pPr algn="ctr"/>
                          <a:endParaRPr lang="es-MX"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600" dirty="0" smtClean="0"/>
                            <a:t>(t, a,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(t, b, D)</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(v, •, D)</a:t>
                          </a:r>
                          <a:endParaRPr lang="es-MX" sz="16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70306040"/>
                      </a:ext>
                    </a:extLst>
                  </a:tr>
                  <a:tr h="305185">
                    <a:tc>
                      <a:txBody>
                        <a:bodyPr/>
                        <a:lstStyle/>
                        <a:p>
                          <a:pPr algn="ctr"/>
                          <a:r>
                            <a:rPr lang="es-MX" sz="1600" dirty="0" smtClean="0"/>
                            <a:t>u</a:t>
                          </a:r>
                          <a:endParaRPr lang="es-MX" sz="1600" dirty="0"/>
                        </a:p>
                      </a:txBody>
                      <a:tcPr>
                        <a:lnR w="12700" cap="flat" cmpd="sng" algn="ctr">
                          <a:solidFill>
                            <a:schemeClr val="tx1"/>
                          </a:solidFill>
                          <a:prstDash val="solid"/>
                          <a:round/>
                          <a:headEnd type="none" w="med" len="med"/>
                          <a:tailEnd type="none" w="med" len="med"/>
                        </a:lnR>
                      </a:tcPr>
                    </a:tc>
                    <a:tc>
                      <a:txBody>
                        <a:bodyPr/>
                        <a:lstStyle/>
                        <a:p>
                          <a:pPr algn="ctr"/>
                          <a:endParaRPr lang="es-MX"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98959576"/>
                      </a:ext>
                    </a:extLst>
                  </a:tr>
                  <a:tr h="305185">
                    <a:tc>
                      <a:txBody>
                        <a:bodyPr/>
                        <a:lstStyle/>
                        <a:p>
                          <a:pPr algn="ctr"/>
                          <a:r>
                            <a:rPr lang="es-MX" sz="1600" dirty="0" smtClean="0"/>
                            <a:t>*v</a:t>
                          </a:r>
                          <a:endParaRPr lang="es-MX" sz="1600" dirty="0"/>
                        </a:p>
                      </a:txBody>
                      <a:tcPr>
                        <a:lnR w="12700" cap="flat" cmpd="sng" algn="ctr">
                          <a:solidFill>
                            <a:schemeClr val="tx1"/>
                          </a:solidFill>
                          <a:prstDash val="solid"/>
                          <a:round/>
                          <a:headEnd type="none" w="med" len="med"/>
                          <a:tailEnd type="none" w="med" len="med"/>
                        </a:lnR>
                      </a:tcPr>
                    </a:tc>
                    <a:tc>
                      <a:txBody>
                        <a:bodyPr/>
                        <a:lstStyle/>
                        <a:p>
                          <a:pPr algn="ctr"/>
                          <a:endParaRPr lang="es-MX"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10976530"/>
                      </a:ext>
                    </a:extLst>
                  </a:tr>
                </a:tbl>
              </a:graphicData>
            </a:graphic>
          </p:graphicFrame>
        </mc:Choice>
        <mc:Fallback xmlns="">
          <p:graphicFrame>
            <p:nvGraphicFramePr>
              <p:cNvPr id="2" name="Tabla 1"/>
              <p:cNvGraphicFramePr>
                <a:graphicFrameLocks noGrp="1"/>
              </p:cNvGraphicFramePr>
              <p:nvPr>
                <p:extLst>
                  <p:ext uri="{D42A27DB-BD31-4B8C-83A1-F6EECF244321}">
                    <p14:modId xmlns:p14="http://schemas.microsoft.com/office/powerpoint/2010/main" val="3099575605"/>
                  </p:ext>
                </p:extLst>
              </p:nvPr>
            </p:nvGraphicFramePr>
            <p:xfrm>
              <a:off x="477788" y="3717897"/>
              <a:ext cx="5400600" cy="2926080"/>
            </p:xfrm>
            <a:graphic>
              <a:graphicData uri="http://schemas.openxmlformats.org/drawingml/2006/table">
                <a:tbl>
                  <a:tblPr firstRow="1" bandRow="1">
                    <a:tableStyleId>{3B4B98B0-60AC-42C2-AFA5-B58CD77FA1E5}</a:tableStyleId>
                  </a:tblPr>
                  <a:tblGrid>
                    <a:gridCol w="900100">
                      <a:extLst>
                        <a:ext uri="{9D8B030D-6E8A-4147-A177-3AD203B41FA5}">
                          <a16:colId xmlns:a16="http://schemas.microsoft.com/office/drawing/2014/main" val="845310069"/>
                        </a:ext>
                      </a:extLst>
                    </a:gridCol>
                    <a:gridCol w="900100">
                      <a:extLst>
                        <a:ext uri="{9D8B030D-6E8A-4147-A177-3AD203B41FA5}">
                          <a16:colId xmlns:a16="http://schemas.microsoft.com/office/drawing/2014/main" val="3329590958"/>
                        </a:ext>
                      </a:extLst>
                    </a:gridCol>
                    <a:gridCol w="900100">
                      <a:extLst>
                        <a:ext uri="{9D8B030D-6E8A-4147-A177-3AD203B41FA5}">
                          <a16:colId xmlns:a16="http://schemas.microsoft.com/office/drawing/2014/main" val="2467782731"/>
                        </a:ext>
                      </a:extLst>
                    </a:gridCol>
                    <a:gridCol w="900100">
                      <a:extLst>
                        <a:ext uri="{9D8B030D-6E8A-4147-A177-3AD203B41FA5}">
                          <a16:colId xmlns:a16="http://schemas.microsoft.com/office/drawing/2014/main" val="3048697838"/>
                        </a:ext>
                      </a:extLst>
                    </a:gridCol>
                    <a:gridCol w="900100">
                      <a:extLst>
                        <a:ext uri="{9D8B030D-6E8A-4147-A177-3AD203B41FA5}">
                          <a16:colId xmlns:a16="http://schemas.microsoft.com/office/drawing/2014/main" val="1744699227"/>
                        </a:ext>
                      </a:extLst>
                    </a:gridCol>
                    <a:gridCol w="900100">
                      <a:extLst>
                        <a:ext uri="{9D8B030D-6E8A-4147-A177-3AD203B41FA5}">
                          <a16:colId xmlns:a16="http://schemas.microsoft.com/office/drawing/2014/main" val="3707789163"/>
                        </a:ext>
                      </a:extLst>
                    </a:gridCol>
                  </a:tblGrid>
                  <a:tr h="335280">
                    <a:tc>
                      <a:txBody>
                        <a:bodyPr/>
                        <a:lstStyle/>
                        <a:p>
                          <a:endParaRPr lang="es-MX"/>
                        </a:p>
                      </a:txBody>
                      <a:tcPr>
                        <a:lnR w="12700" cap="flat" cmpd="sng" algn="ctr">
                          <a:solidFill>
                            <a:schemeClr val="tx1"/>
                          </a:solidFill>
                          <a:prstDash val="solid"/>
                          <a:round/>
                          <a:headEnd type="none" w="med" len="med"/>
                          <a:tailEnd type="none" w="med" len="med"/>
                        </a:lnR>
                        <a:blipFill>
                          <a:blip r:embed="rId2"/>
                          <a:stretch>
                            <a:fillRect t="-3636" r="-500000" b="-798182"/>
                          </a:stretch>
                        </a:blipFill>
                      </a:tcPr>
                    </a:tc>
                    <a:tc>
                      <a:txBody>
                        <a:bodyPr/>
                        <a:lstStyle/>
                        <a:p>
                          <a:pPr algn="ctr"/>
                          <a:r>
                            <a:rPr lang="es-MX" sz="1600" dirty="0" smtClean="0"/>
                            <a:t>a</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b</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A</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B</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a:t>
                          </a:r>
                          <a:endParaRPr lang="es-MX" sz="16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2531569"/>
                      </a:ext>
                    </a:extLst>
                  </a:tr>
                  <a:tr h="579120">
                    <a:tc>
                      <a:txBody>
                        <a:bodyPr/>
                        <a:lstStyle/>
                        <a:p>
                          <a:pPr algn="ctr"/>
                          <a:r>
                            <a:rPr lang="es-MX" sz="1600" dirty="0" smtClean="0">
                              <a:solidFill>
                                <a:schemeClr val="tx1"/>
                              </a:solidFill>
                            </a:rPr>
                            <a:t>→</a:t>
                          </a:r>
                          <a:r>
                            <a:rPr lang="es-MX" sz="1600" dirty="0" smtClean="0"/>
                            <a:t>p</a:t>
                          </a:r>
                          <a:endParaRPr lang="es-MX" sz="1600" dirty="0"/>
                        </a:p>
                      </a:txBody>
                      <a:tcPr>
                        <a:lnR w="12700" cap="flat" cmpd="sng" algn="ctr">
                          <a:solidFill>
                            <a:schemeClr val="tx1"/>
                          </a:solidFill>
                          <a:prstDash val="solid"/>
                          <a:round/>
                          <a:headEnd type="none" w="med" len="med"/>
                          <a:tailEnd type="none" w="med" len="med"/>
                        </a:lnR>
                      </a:tcPr>
                    </a:tc>
                    <a:tc>
                      <a:txBody>
                        <a:bodyPr/>
                        <a:lstStyle/>
                        <a:p>
                          <a:pPr algn="ctr"/>
                          <a:r>
                            <a:rPr lang="es-MX" sz="1600" dirty="0" smtClean="0"/>
                            <a:t>(p, a, D)</a:t>
                          </a:r>
                        </a:p>
                        <a:p>
                          <a:pPr algn="ctr"/>
                          <a:r>
                            <a:rPr lang="es-MX" sz="1600" dirty="0" smtClean="0"/>
                            <a:t>(q, A,</a:t>
                          </a:r>
                          <a:r>
                            <a:rPr lang="es-MX" sz="1600" baseline="0" dirty="0" smtClean="0"/>
                            <a:t> D</a:t>
                          </a:r>
                          <a:r>
                            <a:rPr lang="es-MX" sz="1600" dirty="0" smtClean="0"/>
                            <a:t>)</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(p, b, D)</a:t>
                          </a:r>
                        </a:p>
                        <a:p>
                          <a:pPr algn="ctr"/>
                          <a:r>
                            <a:rPr lang="es-MX" sz="1600" dirty="0" smtClean="0"/>
                            <a:t>(r, B, D)</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600" dirty="0" smtClean="0"/>
                            <a:t>(u, •</a:t>
                          </a:r>
                          <a:r>
                            <a:rPr lang="es-MX" sz="1600" baseline="0" dirty="0" smtClean="0"/>
                            <a:t>, D</a:t>
                          </a:r>
                          <a:r>
                            <a:rPr lang="es-MX" sz="1600" dirty="0" smtClean="0"/>
                            <a:t>)</a:t>
                          </a:r>
                          <a:endParaRPr lang="es-MX" sz="16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27874622"/>
                      </a:ext>
                    </a:extLst>
                  </a:tr>
                  <a:tr h="335280">
                    <a:tc>
                      <a:txBody>
                        <a:bodyPr/>
                        <a:lstStyle/>
                        <a:p>
                          <a:pPr algn="ctr"/>
                          <a:r>
                            <a:rPr lang="es-MX" sz="1600" dirty="0" smtClean="0"/>
                            <a:t>q</a:t>
                          </a:r>
                          <a:endParaRPr lang="es-MX" sz="1600" dirty="0"/>
                        </a:p>
                      </a:txBody>
                      <a:tcPr>
                        <a:lnR w="12700" cap="flat" cmpd="sng" algn="ctr">
                          <a:solidFill>
                            <a:schemeClr val="tx1"/>
                          </a:solidFill>
                          <a:prstDash val="solid"/>
                          <a:round/>
                          <a:headEnd type="none" w="med" len="med"/>
                          <a:tailEnd type="none" w="med" len="med"/>
                        </a:lnR>
                      </a:tcPr>
                    </a:tc>
                    <a:tc>
                      <a:txBody>
                        <a:bodyPr/>
                        <a:lstStyle/>
                        <a:p>
                          <a:pPr algn="ctr"/>
                          <a:r>
                            <a:rPr lang="es-MX" sz="1600" dirty="0" smtClean="0"/>
                            <a:t>(s, A, I)</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(u, b, D)</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(q, A, D)</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(q, B, D)</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24875370"/>
                      </a:ext>
                    </a:extLst>
                  </a:tr>
                  <a:tr h="335280">
                    <a:tc>
                      <a:txBody>
                        <a:bodyPr/>
                        <a:lstStyle/>
                        <a:p>
                          <a:pPr algn="ctr"/>
                          <a:r>
                            <a:rPr lang="es-MX" sz="1600" dirty="0" smtClean="0"/>
                            <a:t>r</a:t>
                          </a:r>
                          <a:endParaRPr lang="es-MX" sz="1600" dirty="0"/>
                        </a:p>
                      </a:txBody>
                      <a:tcPr>
                        <a:lnR w="12700" cap="flat" cmpd="sng" algn="ctr">
                          <a:solidFill>
                            <a:schemeClr val="tx1"/>
                          </a:solidFill>
                          <a:prstDash val="solid"/>
                          <a:round/>
                          <a:headEnd type="none" w="med" len="med"/>
                          <a:tailEnd type="none" w="med" len="med"/>
                        </a:lnR>
                      </a:tcPr>
                    </a:tc>
                    <a:tc>
                      <a:txBody>
                        <a:bodyPr/>
                        <a:lstStyle/>
                        <a:p>
                          <a:pPr algn="ctr"/>
                          <a:r>
                            <a:rPr lang="es-MX" sz="1600" dirty="0" smtClean="0"/>
                            <a:t>(u, a, D)</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(s, B, I)</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(r, A, D)</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(r, B,</a:t>
                          </a:r>
                          <a:r>
                            <a:rPr lang="es-MX" sz="1600" baseline="0" dirty="0" smtClean="0"/>
                            <a:t> D</a:t>
                          </a:r>
                          <a:r>
                            <a:rPr lang="es-MX" sz="1600" dirty="0" smtClean="0"/>
                            <a:t>)</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93976190"/>
                      </a:ext>
                    </a:extLst>
                  </a:tr>
                  <a:tr h="335280">
                    <a:tc>
                      <a:txBody>
                        <a:bodyPr/>
                        <a:lstStyle/>
                        <a:p>
                          <a:pPr algn="ctr"/>
                          <a:r>
                            <a:rPr lang="es-MX" sz="1600" dirty="0" smtClean="0"/>
                            <a:t>s</a:t>
                          </a:r>
                          <a:endParaRPr lang="es-MX" sz="1600" dirty="0"/>
                        </a:p>
                      </a:txBody>
                      <a:tcPr>
                        <a:lnR w="12700" cap="flat" cmpd="sng" algn="ctr">
                          <a:solidFill>
                            <a:schemeClr val="tx1"/>
                          </a:solidFill>
                          <a:prstDash val="solid"/>
                          <a:round/>
                          <a:headEnd type="none" w="med" len="med"/>
                          <a:tailEnd type="none" w="med" len="med"/>
                        </a:lnR>
                      </a:tcPr>
                    </a:tc>
                    <a:tc>
                      <a:txBody>
                        <a:bodyPr/>
                        <a:lstStyle/>
                        <a:p>
                          <a:pPr algn="ctr"/>
                          <a:r>
                            <a:rPr lang="es-MX" sz="1600" dirty="0" smtClean="0"/>
                            <a:t>(q, A, D)</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(r, B, D)</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600" dirty="0" smtClean="0"/>
                            <a:t>(s, A, 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(s, B, I)</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(t, •, D)</a:t>
                          </a:r>
                          <a:endParaRPr lang="es-MX" sz="16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01459551"/>
                      </a:ext>
                    </a:extLst>
                  </a:tr>
                  <a:tr h="335280">
                    <a:tc>
                      <a:txBody>
                        <a:bodyPr/>
                        <a:lstStyle/>
                        <a:p>
                          <a:pPr algn="ctr"/>
                          <a:r>
                            <a:rPr lang="es-MX" sz="1600" dirty="0" smtClean="0"/>
                            <a:t>t</a:t>
                          </a:r>
                          <a:endParaRPr lang="es-MX" sz="1600" dirty="0"/>
                        </a:p>
                      </a:txBody>
                      <a:tcPr>
                        <a:lnR w="12700" cap="flat" cmpd="sng" algn="ctr">
                          <a:solidFill>
                            <a:schemeClr val="tx1"/>
                          </a:solidFill>
                          <a:prstDash val="solid"/>
                          <a:round/>
                          <a:headEnd type="none" w="med" len="med"/>
                          <a:tailEnd type="none" w="med" len="med"/>
                        </a:lnR>
                      </a:tcPr>
                    </a:tc>
                    <a:tc>
                      <a:txBody>
                        <a:bodyPr/>
                        <a:lstStyle/>
                        <a:p>
                          <a:pPr algn="ctr"/>
                          <a:endParaRPr lang="es-MX"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600" dirty="0" smtClean="0"/>
                            <a:t>(t, a,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(t, b, D)</a:t>
                          </a: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MX" sz="1600" dirty="0" smtClean="0"/>
                            <a:t>(v, •, D)</a:t>
                          </a:r>
                          <a:endParaRPr lang="es-MX" sz="16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70306040"/>
                      </a:ext>
                    </a:extLst>
                  </a:tr>
                  <a:tr h="335280">
                    <a:tc>
                      <a:txBody>
                        <a:bodyPr/>
                        <a:lstStyle/>
                        <a:p>
                          <a:pPr algn="ctr"/>
                          <a:r>
                            <a:rPr lang="es-MX" sz="1600" dirty="0" smtClean="0"/>
                            <a:t>u</a:t>
                          </a:r>
                          <a:endParaRPr lang="es-MX" sz="1600" dirty="0"/>
                        </a:p>
                      </a:txBody>
                      <a:tcPr>
                        <a:lnR w="12700" cap="flat" cmpd="sng" algn="ctr">
                          <a:solidFill>
                            <a:schemeClr val="tx1"/>
                          </a:solidFill>
                          <a:prstDash val="solid"/>
                          <a:round/>
                          <a:headEnd type="none" w="med" len="med"/>
                          <a:tailEnd type="none" w="med" len="med"/>
                        </a:lnR>
                      </a:tcPr>
                    </a:tc>
                    <a:tc>
                      <a:txBody>
                        <a:bodyPr/>
                        <a:lstStyle/>
                        <a:p>
                          <a:pPr algn="ctr"/>
                          <a:endParaRPr lang="es-MX"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98959576"/>
                      </a:ext>
                    </a:extLst>
                  </a:tr>
                  <a:tr h="335280">
                    <a:tc>
                      <a:txBody>
                        <a:bodyPr/>
                        <a:lstStyle/>
                        <a:p>
                          <a:pPr algn="ctr"/>
                          <a:r>
                            <a:rPr lang="es-MX" sz="1600" dirty="0" smtClean="0"/>
                            <a:t>*v</a:t>
                          </a:r>
                          <a:endParaRPr lang="es-MX" sz="1600" dirty="0"/>
                        </a:p>
                      </a:txBody>
                      <a:tcPr>
                        <a:lnR w="12700" cap="flat" cmpd="sng" algn="ctr">
                          <a:solidFill>
                            <a:schemeClr val="tx1"/>
                          </a:solidFill>
                          <a:prstDash val="solid"/>
                          <a:round/>
                          <a:headEnd type="none" w="med" len="med"/>
                          <a:tailEnd type="none" w="med" len="med"/>
                        </a:lnR>
                      </a:tcPr>
                    </a:tc>
                    <a:tc>
                      <a:txBody>
                        <a:bodyPr/>
                        <a:lstStyle/>
                        <a:p>
                          <a:pPr algn="ctr"/>
                          <a:endParaRPr lang="es-MX"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s-MX" sz="16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10976530"/>
                      </a:ext>
                    </a:extLst>
                  </a:tr>
                </a:tbl>
              </a:graphicData>
            </a:graphic>
          </p:graphicFrame>
        </mc:Fallback>
      </mc:AlternateContent>
      <p:sp>
        <p:nvSpPr>
          <p:cNvPr id="3" name="Rectángulo 2"/>
          <p:cNvSpPr/>
          <p:nvPr/>
        </p:nvSpPr>
        <p:spPr>
          <a:xfrm>
            <a:off x="8038627" y="260648"/>
            <a:ext cx="1317987" cy="28654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400" dirty="0" smtClean="0">
                <a:solidFill>
                  <a:schemeClr val="tx1"/>
                </a:solidFill>
              </a:rPr>
              <a:t>p</a:t>
            </a:r>
            <a:r>
              <a:rPr lang="es-MX" sz="1400" dirty="0" smtClean="0"/>
              <a:t>, • </a:t>
            </a:r>
            <a:r>
              <a:rPr lang="es-MX" sz="1400" dirty="0" smtClean="0">
                <a:solidFill>
                  <a:srgbClr val="FF0000"/>
                </a:solidFill>
              </a:rPr>
              <a:t>a</a:t>
            </a:r>
            <a:r>
              <a:rPr lang="es-MX" sz="1400" dirty="0" smtClean="0"/>
              <a:t>babbaba •</a:t>
            </a:r>
            <a:endParaRPr lang="es-MX" sz="1400" dirty="0"/>
          </a:p>
        </p:txBody>
      </p:sp>
      <p:grpSp>
        <p:nvGrpSpPr>
          <p:cNvPr id="123" name="Grupo 122"/>
          <p:cNvGrpSpPr/>
          <p:nvPr/>
        </p:nvGrpSpPr>
        <p:grpSpPr>
          <a:xfrm>
            <a:off x="7390556" y="547188"/>
            <a:ext cx="2855237" cy="383982"/>
            <a:chOff x="7174532" y="784299"/>
            <a:chExt cx="2520280" cy="304441"/>
          </a:xfrm>
        </p:grpSpPr>
        <p:sp>
          <p:nvSpPr>
            <p:cNvPr id="7" name="Rectángulo 6"/>
            <p:cNvSpPr/>
            <p:nvPr/>
          </p:nvSpPr>
          <p:spPr>
            <a:xfrm>
              <a:off x="7174532" y="872716"/>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400" dirty="0" smtClean="0">
                  <a:solidFill>
                    <a:schemeClr val="tx1"/>
                  </a:solidFill>
                </a:rPr>
                <a:t>p</a:t>
              </a:r>
              <a:r>
                <a:rPr lang="es-MX" sz="1400" dirty="0" smtClean="0"/>
                <a:t>, • </a:t>
              </a:r>
              <a:r>
                <a:rPr lang="es-MX" sz="1400" dirty="0" smtClean="0">
                  <a:solidFill>
                    <a:srgbClr val="00B0F0"/>
                  </a:solidFill>
                </a:rPr>
                <a:t>a</a:t>
              </a:r>
              <a:r>
                <a:rPr lang="es-MX" sz="1400" dirty="0" smtClean="0">
                  <a:solidFill>
                    <a:srgbClr val="FF0000"/>
                  </a:solidFill>
                </a:rPr>
                <a:t>b</a:t>
              </a:r>
              <a:r>
                <a:rPr lang="es-MX" sz="1400" dirty="0" smtClean="0"/>
                <a:t>abbaba •</a:t>
              </a:r>
              <a:endParaRPr lang="es-MX" sz="1400" dirty="0"/>
            </a:p>
          </p:txBody>
        </p:sp>
        <p:sp>
          <p:nvSpPr>
            <p:cNvPr id="8" name="Rectángulo 7"/>
            <p:cNvSpPr/>
            <p:nvPr/>
          </p:nvSpPr>
          <p:spPr>
            <a:xfrm>
              <a:off x="8470676" y="872716"/>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400" dirty="0" smtClean="0"/>
                <a:t>q, • </a:t>
              </a:r>
              <a:r>
                <a:rPr lang="es-MX" sz="1400" dirty="0" smtClean="0">
                  <a:solidFill>
                    <a:srgbClr val="00B0F0"/>
                  </a:solidFill>
                </a:rPr>
                <a:t>A</a:t>
              </a:r>
              <a:r>
                <a:rPr lang="es-MX" sz="1400" dirty="0" smtClean="0">
                  <a:solidFill>
                    <a:srgbClr val="FF0000"/>
                  </a:solidFill>
                </a:rPr>
                <a:t>b</a:t>
              </a:r>
              <a:r>
                <a:rPr lang="es-MX" sz="1400" dirty="0" smtClean="0"/>
                <a:t>abbaba •</a:t>
              </a:r>
              <a:endParaRPr lang="es-MX" sz="1400" dirty="0"/>
            </a:p>
          </p:txBody>
        </p:sp>
        <p:cxnSp>
          <p:nvCxnSpPr>
            <p:cNvPr id="26" name="Conector recto 25"/>
            <p:cNvCxnSpPr>
              <a:stCxn id="3" idx="2"/>
              <a:endCxn id="8" idx="0"/>
            </p:cNvCxnSpPr>
            <p:nvPr/>
          </p:nvCxnSpPr>
          <p:spPr>
            <a:xfrm>
              <a:off x="8391822" y="784299"/>
              <a:ext cx="690923" cy="884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Conector recto 27"/>
            <p:cNvCxnSpPr>
              <a:stCxn id="3" idx="2"/>
              <a:endCxn id="7" idx="0"/>
            </p:cNvCxnSpPr>
            <p:nvPr/>
          </p:nvCxnSpPr>
          <p:spPr>
            <a:xfrm flipH="1">
              <a:off x="7786600" y="784299"/>
              <a:ext cx="605221" cy="88417"/>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24" name="Grupo 123"/>
          <p:cNvGrpSpPr/>
          <p:nvPr/>
        </p:nvGrpSpPr>
        <p:grpSpPr>
          <a:xfrm>
            <a:off x="6814492" y="931171"/>
            <a:ext cx="4248472" cy="408110"/>
            <a:chOff x="6526460" y="1142745"/>
            <a:chExt cx="3838267" cy="306624"/>
          </a:xfrm>
        </p:grpSpPr>
        <p:sp>
          <p:nvSpPr>
            <p:cNvPr id="9" name="Rectángulo 8"/>
            <p:cNvSpPr/>
            <p:nvPr/>
          </p:nvSpPr>
          <p:spPr>
            <a:xfrm>
              <a:off x="9140591" y="1233345"/>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400" dirty="0" smtClean="0"/>
                <a:t>u, • </a:t>
              </a:r>
              <a:r>
                <a:rPr lang="es-MX" sz="1400" dirty="0" smtClean="0">
                  <a:solidFill>
                    <a:srgbClr val="00B0F0"/>
                  </a:solidFill>
                </a:rPr>
                <a:t>Ab</a:t>
              </a:r>
              <a:r>
                <a:rPr lang="es-MX" sz="1400" dirty="0" smtClean="0">
                  <a:solidFill>
                    <a:srgbClr val="FF0000"/>
                  </a:solidFill>
                </a:rPr>
                <a:t>a</a:t>
              </a:r>
              <a:r>
                <a:rPr lang="es-MX" sz="1400" dirty="0" smtClean="0"/>
                <a:t>bbaba •</a:t>
              </a:r>
              <a:endParaRPr lang="es-MX" sz="1400" dirty="0"/>
            </a:p>
          </p:txBody>
        </p:sp>
        <p:sp>
          <p:nvSpPr>
            <p:cNvPr id="10" name="Rectángulo 9"/>
            <p:cNvSpPr/>
            <p:nvPr/>
          </p:nvSpPr>
          <p:spPr>
            <a:xfrm>
              <a:off x="7844447" y="1233345"/>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400" dirty="0"/>
                <a:t>r</a:t>
              </a:r>
              <a:r>
                <a:rPr lang="es-MX" sz="1400" dirty="0" smtClean="0"/>
                <a:t>, • aB</a:t>
              </a:r>
              <a:r>
                <a:rPr lang="es-MX" sz="1400" dirty="0" smtClean="0">
                  <a:solidFill>
                    <a:srgbClr val="FF0000"/>
                  </a:solidFill>
                </a:rPr>
                <a:t>a</a:t>
              </a:r>
              <a:r>
                <a:rPr lang="es-MX" sz="1400" dirty="0" smtClean="0"/>
                <a:t>bbaba •</a:t>
              </a:r>
              <a:endParaRPr lang="es-MX" sz="1400" dirty="0"/>
            </a:p>
          </p:txBody>
        </p:sp>
        <p:sp>
          <p:nvSpPr>
            <p:cNvPr id="11" name="Rectángulo 10"/>
            <p:cNvSpPr/>
            <p:nvPr/>
          </p:nvSpPr>
          <p:spPr>
            <a:xfrm>
              <a:off x="6526460" y="1233345"/>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400" dirty="0">
                  <a:solidFill>
                    <a:schemeClr val="tx1"/>
                  </a:solidFill>
                </a:rPr>
                <a:t>p</a:t>
              </a:r>
              <a:r>
                <a:rPr lang="es-MX" sz="1400" dirty="0" smtClean="0"/>
                <a:t>, • </a:t>
              </a:r>
              <a:r>
                <a:rPr lang="es-MX" sz="1400" dirty="0" smtClean="0">
                  <a:solidFill>
                    <a:srgbClr val="00B0F0"/>
                  </a:solidFill>
                </a:rPr>
                <a:t>ab</a:t>
              </a:r>
              <a:r>
                <a:rPr lang="es-MX" sz="1400" dirty="0" smtClean="0">
                  <a:solidFill>
                    <a:srgbClr val="FF0000"/>
                  </a:solidFill>
                </a:rPr>
                <a:t>a</a:t>
              </a:r>
              <a:r>
                <a:rPr lang="es-MX" sz="1400" dirty="0" smtClean="0"/>
                <a:t>bbaba •</a:t>
              </a:r>
              <a:endParaRPr lang="es-MX" sz="1400" dirty="0"/>
            </a:p>
          </p:txBody>
        </p:sp>
        <p:cxnSp>
          <p:nvCxnSpPr>
            <p:cNvPr id="30" name="Conector recto 29"/>
            <p:cNvCxnSpPr>
              <a:stCxn id="7" idx="2"/>
              <a:endCxn id="11" idx="0"/>
            </p:cNvCxnSpPr>
            <p:nvPr/>
          </p:nvCxnSpPr>
          <p:spPr>
            <a:xfrm flipH="1">
              <a:off x="7138528" y="1142747"/>
              <a:ext cx="599894" cy="905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Conector recto 31"/>
            <p:cNvCxnSpPr>
              <a:stCxn id="7" idx="2"/>
              <a:endCxn id="10" idx="0"/>
            </p:cNvCxnSpPr>
            <p:nvPr/>
          </p:nvCxnSpPr>
          <p:spPr>
            <a:xfrm>
              <a:off x="7738422" y="1142747"/>
              <a:ext cx="718094" cy="905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Conector recto 33"/>
            <p:cNvCxnSpPr>
              <a:stCxn id="8" idx="2"/>
              <a:endCxn id="9" idx="0"/>
            </p:cNvCxnSpPr>
            <p:nvPr/>
          </p:nvCxnSpPr>
          <p:spPr>
            <a:xfrm>
              <a:off x="9065050" y="1142745"/>
              <a:ext cx="687609" cy="9060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25" name="Grupo 124"/>
          <p:cNvGrpSpPr/>
          <p:nvPr/>
        </p:nvGrpSpPr>
        <p:grpSpPr>
          <a:xfrm>
            <a:off x="6144577" y="1339281"/>
            <a:ext cx="4240906" cy="432042"/>
            <a:chOff x="5856545" y="1489789"/>
            <a:chExt cx="3838267" cy="320209"/>
          </a:xfrm>
        </p:grpSpPr>
        <p:sp>
          <p:nvSpPr>
            <p:cNvPr id="12" name="Rectángulo 11"/>
            <p:cNvSpPr/>
            <p:nvPr/>
          </p:nvSpPr>
          <p:spPr>
            <a:xfrm>
              <a:off x="8470676" y="1593974"/>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400" dirty="0"/>
                <a:t>u</a:t>
              </a:r>
              <a:r>
                <a:rPr lang="es-MX" sz="1400" dirty="0" smtClean="0"/>
                <a:t>, • </a:t>
              </a:r>
              <a:r>
                <a:rPr lang="es-MX" sz="1400" dirty="0" smtClean="0">
                  <a:solidFill>
                    <a:srgbClr val="00B0F0"/>
                  </a:solidFill>
                </a:rPr>
                <a:t>aB</a:t>
              </a:r>
              <a:r>
                <a:rPr lang="es-MX" sz="1400" dirty="0" smtClean="0"/>
                <a:t>a</a:t>
              </a:r>
              <a:r>
                <a:rPr lang="es-MX" sz="1400" dirty="0" smtClean="0">
                  <a:solidFill>
                    <a:srgbClr val="FF0000"/>
                  </a:solidFill>
                </a:rPr>
                <a:t>b</a:t>
              </a:r>
              <a:r>
                <a:rPr lang="es-MX" sz="1400" dirty="0" smtClean="0"/>
                <a:t>baba •</a:t>
              </a:r>
              <a:endParaRPr lang="es-MX" sz="1400" dirty="0"/>
            </a:p>
          </p:txBody>
        </p:sp>
        <p:sp>
          <p:nvSpPr>
            <p:cNvPr id="13" name="Rectángulo 12"/>
            <p:cNvSpPr/>
            <p:nvPr/>
          </p:nvSpPr>
          <p:spPr>
            <a:xfrm>
              <a:off x="7174532" y="1593974"/>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400" dirty="0" smtClean="0"/>
                <a:t>q, • </a:t>
              </a:r>
              <a:r>
                <a:rPr lang="es-MX" sz="1400" dirty="0" smtClean="0">
                  <a:solidFill>
                    <a:srgbClr val="00B0F0"/>
                  </a:solidFill>
                </a:rPr>
                <a:t>ab</a:t>
              </a:r>
              <a:r>
                <a:rPr lang="es-MX" sz="1400" dirty="0"/>
                <a:t>A</a:t>
              </a:r>
              <a:r>
                <a:rPr lang="es-MX" sz="1400" dirty="0" smtClean="0">
                  <a:solidFill>
                    <a:srgbClr val="FF0000"/>
                  </a:solidFill>
                </a:rPr>
                <a:t>b</a:t>
              </a:r>
              <a:r>
                <a:rPr lang="es-MX" sz="1400" dirty="0" smtClean="0"/>
                <a:t>baba •</a:t>
              </a:r>
              <a:endParaRPr lang="es-MX" sz="1400" dirty="0"/>
            </a:p>
          </p:txBody>
        </p:sp>
        <p:sp>
          <p:nvSpPr>
            <p:cNvPr id="14" name="Rectángulo 13"/>
            <p:cNvSpPr/>
            <p:nvPr/>
          </p:nvSpPr>
          <p:spPr>
            <a:xfrm>
              <a:off x="5856545" y="1593974"/>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400" dirty="0">
                  <a:solidFill>
                    <a:schemeClr val="tx1"/>
                  </a:solidFill>
                </a:rPr>
                <a:t>p</a:t>
              </a:r>
              <a:r>
                <a:rPr lang="es-MX" sz="1400" dirty="0" smtClean="0"/>
                <a:t>, • aba</a:t>
              </a:r>
              <a:r>
                <a:rPr lang="es-MX" sz="1400" dirty="0" smtClean="0">
                  <a:solidFill>
                    <a:srgbClr val="FF0000"/>
                  </a:solidFill>
                </a:rPr>
                <a:t>b</a:t>
              </a:r>
              <a:r>
                <a:rPr lang="es-MX" sz="1400" dirty="0" smtClean="0"/>
                <a:t>baba •</a:t>
              </a:r>
              <a:endParaRPr lang="es-MX" sz="1400" dirty="0"/>
            </a:p>
          </p:txBody>
        </p:sp>
        <p:cxnSp>
          <p:nvCxnSpPr>
            <p:cNvPr id="36" name="Conector recto 35"/>
            <p:cNvCxnSpPr>
              <a:stCxn id="10" idx="2"/>
              <a:endCxn id="12" idx="0"/>
            </p:cNvCxnSpPr>
            <p:nvPr/>
          </p:nvCxnSpPr>
          <p:spPr>
            <a:xfrm>
              <a:off x="8461527" y="1489789"/>
              <a:ext cx="621218" cy="10418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11" idx="2"/>
              <a:endCxn id="13" idx="0"/>
            </p:cNvCxnSpPr>
            <p:nvPr/>
          </p:nvCxnSpPr>
          <p:spPr>
            <a:xfrm>
              <a:off x="7141188" y="1489789"/>
              <a:ext cx="645412" cy="10418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11" idx="2"/>
              <a:endCxn id="14" idx="0"/>
            </p:cNvCxnSpPr>
            <p:nvPr/>
          </p:nvCxnSpPr>
          <p:spPr>
            <a:xfrm flipH="1">
              <a:off x="6468613" y="1489789"/>
              <a:ext cx="672575" cy="104185"/>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26" name="Grupo 125"/>
          <p:cNvGrpSpPr/>
          <p:nvPr/>
        </p:nvGrpSpPr>
        <p:grpSpPr>
          <a:xfrm>
            <a:off x="5518348" y="1772811"/>
            <a:ext cx="4248472" cy="504061"/>
            <a:chOff x="5230316" y="1840304"/>
            <a:chExt cx="3838267" cy="330323"/>
          </a:xfrm>
        </p:grpSpPr>
        <p:sp>
          <p:nvSpPr>
            <p:cNvPr id="15" name="Rectángulo 14"/>
            <p:cNvSpPr/>
            <p:nvPr/>
          </p:nvSpPr>
          <p:spPr>
            <a:xfrm>
              <a:off x="7844447" y="1954603"/>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400" dirty="0"/>
                <a:t>u</a:t>
              </a:r>
              <a:r>
                <a:rPr lang="es-MX" sz="1400" dirty="0" smtClean="0"/>
                <a:t>, • </a:t>
              </a:r>
              <a:r>
                <a:rPr lang="es-MX" sz="1400" dirty="0" smtClean="0">
                  <a:solidFill>
                    <a:srgbClr val="00B0F0"/>
                  </a:solidFill>
                </a:rPr>
                <a:t>abA</a:t>
              </a:r>
              <a:r>
                <a:rPr lang="es-MX" sz="1400" dirty="0" smtClean="0"/>
                <a:t>b</a:t>
              </a:r>
              <a:r>
                <a:rPr lang="es-MX" sz="1400" dirty="0" smtClean="0">
                  <a:solidFill>
                    <a:srgbClr val="FF0000"/>
                  </a:solidFill>
                </a:rPr>
                <a:t>b</a:t>
              </a:r>
              <a:r>
                <a:rPr lang="es-MX" sz="1400" dirty="0" smtClean="0"/>
                <a:t>aba •</a:t>
              </a:r>
              <a:endParaRPr lang="es-MX" sz="1400" dirty="0"/>
            </a:p>
          </p:txBody>
        </p:sp>
        <p:sp>
          <p:nvSpPr>
            <p:cNvPr id="16" name="Rectángulo 15"/>
            <p:cNvSpPr/>
            <p:nvPr/>
          </p:nvSpPr>
          <p:spPr>
            <a:xfrm>
              <a:off x="6548303" y="1954603"/>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400" dirty="0"/>
                <a:t>r</a:t>
              </a:r>
              <a:r>
                <a:rPr lang="es-MX" sz="1400" dirty="0" smtClean="0"/>
                <a:t>, • abaB</a:t>
              </a:r>
              <a:r>
                <a:rPr lang="es-MX" sz="1400" dirty="0" smtClean="0">
                  <a:solidFill>
                    <a:srgbClr val="FF0000"/>
                  </a:solidFill>
                </a:rPr>
                <a:t>b</a:t>
              </a:r>
              <a:r>
                <a:rPr lang="es-MX" sz="1400" dirty="0" smtClean="0"/>
                <a:t>aba •</a:t>
              </a:r>
              <a:endParaRPr lang="es-MX" sz="1400" dirty="0"/>
            </a:p>
          </p:txBody>
        </p:sp>
        <p:sp>
          <p:nvSpPr>
            <p:cNvPr id="17" name="Rectángulo 16"/>
            <p:cNvSpPr/>
            <p:nvPr/>
          </p:nvSpPr>
          <p:spPr>
            <a:xfrm>
              <a:off x="5230316" y="1954603"/>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400" dirty="0">
                  <a:solidFill>
                    <a:schemeClr val="tx1"/>
                  </a:solidFill>
                </a:rPr>
                <a:t>p</a:t>
              </a:r>
              <a:r>
                <a:rPr lang="es-MX" sz="1400" dirty="0" smtClean="0"/>
                <a:t>, • </a:t>
              </a:r>
              <a:r>
                <a:rPr lang="es-MX" sz="1400" dirty="0" smtClean="0">
                  <a:solidFill>
                    <a:srgbClr val="00B0F0"/>
                  </a:solidFill>
                </a:rPr>
                <a:t>ab</a:t>
              </a:r>
              <a:r>
                <a:rPr lang="es-MX" sz="1400" dirty="0" smtClean="0"/>
                <a:t>ab</a:t>
              </a:r>
              <a:r>
                <a:rPr lang="es-MX" sz="1400" dirty="0" smtClean="0">
                  <a:solidFill>
                    <a:srgbClr val="FF0000"/>
                  </a:solidFill>
                </a:rPr>
                <a:t>b</a:t>
              </a:r>
              <a:r>
                <a:rPr lang="es-MX" sz="1400" dirty="0" smtClean="0"/>
                <a:t>aba •</a:t>
              </a:r>
              <a:endParaRPr lang="es-MX" sz="1400" dirty="0"/>
            </a:p>
          </p:txBody>
        </p:sp>
        <p:cxnSp>
          <p:nvCxnSpPr>
            <p:cNvPr id="42" name="Conector recto 41"/>
            <p:cNvCxnSpPr>
              <a:stCxn id="13" idx="2"/>
              <a:endCxn id="15" idx="0"/>
            </p:cNvCxnSpPr>
            <p:nvPr/>
          </p:nvCxnSpPr>
          <p:spPr>
            <a:xfrm>
              <a:off x="7787753" y="1840304"/>
              <a:ext cx="668762" cy="1142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Conector recto 43"/>
            <p:cNvCxnSpPr>
              <a:stCxn id="14" idx="2"/>
              <a:endCxn id="16" idx="0"/>
            </p:cNvCxnSpPr>
            <p:nvPr/>
          </p:nvCxnSpPr>
          <p:spPr>
            <a:xfrm>
              <a:off x="6472114" y="1840304"/>
              <a:ext cx="688257" cy="1142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Conector recto 45"/>
            <p:cNvCxnSpPr>
              <a:stCxn id="14" idx="2"/>
              <a:endCxn id="17" idx="0"/>
            </p:cNvCxnSpPr>
            <p:nvPr/>
          </p:nvCxnSpPr>
          <p:spPr>
            <a:xfrm flipH="1">
              <a:off x="5842384" y="1840304"/>
              <a:ext cx="629730" cy="114299"/>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27" name="Grupo 126"/>
          <p:cNvGrpSpPr/>
          <p:nvPr/>
        </p:nvGrpSpPr>
        <p:grpSpPr>
          <a:xfrm>
            <a:off x="4920441" y="2276875"/>
            <a:ext cx="4168898" cy="432050"/>
            <a:chOff x="4632409" y="2237396"/>
            <a:chExt cx="3838267" cy="293860"/>
          </a:xfrm>
        </p:grpSpPr>
        <p:sp>
          <p:nvSpPr>
            <p:cNvPr id="18" name="Rectángulo 17"/>
            <p:cNvSpPr/>
            <p:nvPr/>
          </p:nvSpPr>
          <p:spPr>
            <a:xfrm>
              <a:off x="7246540" y="2315232"/>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400" dirty="0"/>
                <a:t>s</a:t>
              </a:r>
              <a:r>
                <a:rPr lang="es-MX" sz="1400" dirty="0" smtClean="0"/>
                <a:t>, •aba</a:t>
              </a:r>
              <a:r>
                <a:rPr lang="es-MX" sz="1400" dirty="0" smtClean="0">
                  <a:solidFill>
                    <a:srgbClr val="FF0000"/>
                  </a:solidFill>
                </a:rPr>
                <a:t>B</a:t>
              </a:r>
              <a:r>
                <a:rPr lang="es-MX" sz="1400" dirty="0" smtClean="0"/>
                <a:t>Baba •</a:t>
              </a:r>
              <a:endParaRPr lang="es-MX" sz="1400" dirty="0"/>
            </a:p>
          </p:txBody>
        </p:sp>
        <p:sp>
          <p:nvSpPr>
            <p:cNvPr id="19" name="Rectángulo 18"/>
            <p:cNvSpPr/>
            <p:nvPr/>
          </p:nvSpPr>
          <p:spPr>
            <a:xfrm>
              <a:off x="5950396" y="2315232"/>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400" dirty="0"/>
                <a:t>r</a:t>
              </a:r>
              <a:r>
                <a:rPr lang="es-MX" sz="1400" dirty="0" smtClean="0"/>
                <a:t>, • </a:t>
              </a:r>
              <a:r>
                <a:rPr lang="es-MX" sz="1400" dirty="0" smtClean="0">
                  <a:solidFill>
                    <a:srgbClr val="00B0F0"/>
                  </a:solidFill>
                </a:rPr>
                <a:t>ab</a:t>
              </a:r>
              <a:r>
                <a:rPr lang="es-MX" sz="1400" dirty="0" smtClean="0"/>
                <a:t>abB</a:t>
              </a:r>
              <a:r>
                <a:rPr lang="es-MX" sz="1400" dirty="0" smtClean="0">
                  <a:solidFill>
                    <a:srgbClr val="FF0000"/>
                  </a:solidFill>
                </a:rPr>
                <a:t>a</a:t>
              </a:r>
              <a:r>
                <a:rPr lang="es-MX" sz="1400" dirty="0" smtClean="0"/>
                <a:t>ba •</a:t>
              </a:r>
              <a:endParaRPr lang="es-MX" sz="1400" dirty="0"/>
            </a:p>
          </p:txBody>
        </p:sp>
        <p:sp>
          <p:nvSpPr>
            <p:cNvPr id="20" name="Rectángulo 19"/>
            <p:cNvSpPr/>
            <p:nvPr/>
          </p:nvSpPr>
          <p:spPr>
            <a:xfrm>
              <a:off x="4632409" y="2315232"/>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400" dirty="0">
                  <a:solidFill>
                    <a:schemeClr val="tx1"/>
                  </a:solidFill>
                </a:rPr>
                <a:t>p</a:t>
              </a:r>
              <a:r>
                <a:rPr lang="es-MX" sz="1400" dirty="0" smtClean="0"/>
                <a:t>, • </a:t>
              </a:r>
              <a:r>
                <a:rPr lang="es-MX" sz="1400" dirty="0" smtClean="0">
                  <a:solidFill>
                    <a:srgbClr val="00B0F0"/>
                  </a:solidFill>
                </a:rPr>
                <a:t>ab</a:t>
              </a:r>
              <a:r>
                <a:rPr lang="es-MX" sz="1400" dirty="0" smtClean="0"/>
                <a:t>abb</a:t>
              </a:r>
              <a:r>
                <a:rPr lang="es-MX" sz="1400" dirty="0" smtClean="0">
                  <a:solidFill>
                    <a:srgbClr val="FF0000"/>
                  </a:solidFill>
                </a:rPr>
                <a:t>a</a:t>
              </a:r>
              <a:r>
                <a:rPr lang="es-MX" sz="1400" dirty="0" smtClean="0"/>
                <a:t>ba •</a:t>
              </a:r>
              <a:endParaRPr lang="es-MX" sz="1400" dirty="0"/>
            </a:p>
          </p:txBody>
        </p:sp>
        <p:cxnSp>
          <p:nvCxnSpPr>
            <p:cNvPr id="48" name="Conector recto 47"/>
            <p:cNvCxnSpPr>
              <a:stCxn id="16" idx="2"/>
              <a:endCxn id="18" idx="0"/>
            </p:cNvCxnSpPr>
            <p:nvPr/>
          </p:nvCxnSpPr>
          <p:spPr>
            <a:xfrm>
              <a:off x="7149792" y="2237396"/>
              <a:ext cx="708816" cy="778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Conector recto 49"/>
            <p:cNvCxnSpPr>
              <a:stCxn id="17" idx="2"/>
              <a:endCxn id="19" idx="0"/>
            </p:cNvCxnSpPr>
            <p:nvPr/>
          </p:nvCxnSpPr>
          <p:spPr>
            <a:xfrm>
              <a:off x="5806647" y="2237396"/>
              <a:ext cx="755816" cy="778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Conector recto 51"/>
            <p:cNvCxnSpPr>
              <a:stCxn id="17" idx="2"/>
              <a:endCxn id="20" idx="0"/>
            </p:cNvCxnSpPr>
            <p:nvPr/>
          </p:nvCxnSpPr>
          <p:spPr>
            <a:xfrm flipH="1">
              <a:off x="5244477" y="2237396"/>
              <a:ext cx="562170" cy="77836"/>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40" name="Grupo 139"/>
          <p:cNvGrpSpPr/>
          <p:nvPr/>
        </p:nvGrpSpPr>
        <p:grpSpPr>
          <a:xfrm>
            <a:off x="7000935" y="3560682"/>
            <a:ext cx="4782109" cy="2964662"/>
            <a:chOff x="7000935" y="3344659"/>
            <a:chExt cx="4782109" cy="2964662"/>
          </a:xfrm>
        </p:grpSpPr>
        <p:sp>
          <p:nvSpPr>
            <p:cNvPr id="67" name="Rectángulo 66"/>
            <p:cNvSpPr/>
            <p:nvPr/>
          </p:nvSpPr>
          <p:spPr>
            <a:xfrm>
              <a:off x="10558908" y="4365104"/>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200" dirty="0"/>
                <a:t>s</a:t>
              </a:r>
              <a:r>
                <a:rPr lang="es-MX" sz="1200" dirty="0" smtClean="0"/>
                <a:t>, • </a:t>
              </a:r>
              <a:r>
                <a:rPr lang="es-MX" sz="1200" dirty="0" smtClean="0">
                  <a:solidFill>
                    <a:srgbClr val="00B0F0"/>
                  </a:solidFill>
                </a:rPr>
                <a:t>ab</a:t>
              </a:r>
              <a:r>
                <a:rPr lang="es-MX" sz="1200" dirty="0" smtClean="0"/>
                <a:t>AB</a:t>
              </a:r>
              <a:r>
                <a:rPr lang="es-MX" sz="1200" dirty="0" smtClean="0">
                  <a:solidFill>
                    <a:srgbClr val="FF0000"/>
                  </a:solidFill>
                </a:rPr>
                <a:t>B</a:t>
              </a:r>
              <a:r>
                <a:rPr lang="es-MX" sz="1200" dirty="0" smtClean="0"/>
                <a:t>Aba •</a:t>
              </a:r>
              <a:endParaRPr lang="es-MX" sz="1200" dirty="0"/>
            </a:p>
          </p:txBody>
        </p:sp>
        <p:sp>
          <p:nvSpPr>
            <p:cNvPr id="68" name="Rectángulo 67"/>
            <p:cNvSpPr/>
            <p:nvPr/>
          </p:nvSpPr>
          <p:spPr>
            <a:xfrm>
              <a:off x="10558908" y="4797152"/>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200" dirty="0"/>
                <a:t>s</a:t>
              </a:r>
              <a:r>
                <a:rPr lang="es-MX" sz="1200" dirty="0" smtClean="0"/>
                <a:t>, • </a:t>
              </a:r>
              <a:r>
                <a:rPr lang="es-MX" sz="1200" dirty="0" smtClean="0">
                  <a:solidFill>
                    <a:srgbClr val="00B0F0"/>
                  </a:solidFill>
                </a:rPr>
                <a:t>a</a:t>
              </a:r>
              <a:r>
                <a:rPr lang="es-MX" sz="1200" dirty="0" smtClean="0">
                  <a:solidFill>
                    <a:srgbClr val="FF0000"/>
                  </a:solidFill>
                </a:rPr>
                <a:t>b</a:t>
              </a:r>
              <a:r>
                <a:rPr lang="es-MX" sz="1200" dirty="0" smtClean="0"/>
                <a:t>ABBAba •</a:t>
              </a:r>
              <a:endParaRPr lang="es-MX" sz="1200" dirty="0"/>
            </a:p>
          </p:txBody>
        </p:sp>
        <p:sp>
          <p:nvSpPr>
            <p:cNvPr id="69" name="Rectángulo 68"/>
            <p:cNvSpPr/>
            <p:nvPr/>
          </p:nvSpPr>
          <p:spPr>
            <a:xfrm>
              <a:off x="10558908" y="5229200"/>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200" dirty="0"/>
                <a:t>r</a:t>
              </a:r>
              <a:r>
                <a:rPr lang="es-MX" sz="1200" dirty="0" smtClean="0"/>
                <a:t>, • </a:t>
              </a:r>
              <a:r>
                <a:rPr lang="es-MX" sz="1200" dirty="0" smtClean="0">
                  <a:solidFill>
                    <a:srgbClr val="00B0F0"/>
                  </a:solidFill>
                </a:rPr>
                <a:t>aB</a:t>
              </a:r>
              <a:r>
                <a:rPr lang="es-MX" sz="1200" dirty="0" smtClean="0">
                  <a:solidFill>
                    <a:srgbClr val="FF0000"/>
                  </a:solidFill>
                </a:rPr>
                <a:t>A</a:t>
              </a:r>
              <a:r>
                <a:rPr lang="es-MX" sz="1200" dirty="0" smtClean="0"/>
                <a:t>BBAba •</a:t>
              </a:r>
              <a:endParaRPr lang="es-MX" sz="1200" dirty="0"/>
            </a:p>
          </p:txBody>
        </p:sp>
        <p:sp>
          <p:nvSpPr>
            <p:cNvPr id="70" name="Rectángulo 69"/>
            <p:cNvSpPr/>
            <p:nvPr/>
          </p:nvSpPr>
          <p:spPr>
            <a:xfrm>
              <a:off x="10558908" y="5661248"/>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200" dirty="0"/>
                <a:t>r</a:t>
              </a:r>
              <a:r>
                <a:rPr lang="es-MX" sz="1200" dirty="0" smtClean="0"/>
                <a:t>, • </a:t>
              </a:r>
              <a:r>
                <a:rPr lang="es-MX" sz="1200" dirty="0" smtClean="0">
                  <a:solidFill>
                    <a:srgbClr val="00B0F0"/>
                  </a:solidFill>
                </a:rPr>
                <a:t>aBA</a:t>
              </a:r>
              <a:r>
                <a:rPr lang="es-MX" sz="1200" dirty="0" smtClean="0"/>
                <a:t>BBA</a:t>
              </a:r>
              <a:r>
                <a:rPr lang="es-MX" sz="1200" dirty="0" smtClean="0">
                  <a:solidFill>
                    <a:srgbClr val="FF0000"/>
                  </a:solidFill>
                </a:rPr>
                <a:t>b</a:t>
              </a:r>
              <a:r>
                <a:rPr lang="es-MX" sz="1200" dirty="0" smtClean="0"/>
                <a:t>a •</a:t>
              </a:r>
              <a:endParaRPr lang="es-MX" sz="1200" dirty="0"/>
            </a:p>
          </p:txBody>
        </p:sp>
        <p:sp>
          <p:nvSpPr>
            <p:cNvPr id="71" name="Rectángulo 70"/>
            <p:cNvSpPr/>
            <p:nvPr/>
          </p:nvSpPr>
          <p:spPr>
            <a:xfrm>
              <a:off x="10558908" y="6093296"/>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200" dirty="0" smtClean="0"/>
                <a:t>s, • </a:t>
              </a:r>
              <a:r>
                <a:rPr lang="es-MX" sz="1200" dirty="0" smtClean="0">
                  <a:solidFill>
                    <a:srgbClr val="00B0F0"/>
                  </a:solidFill>
                </a:rPr>
                <a:t>aBA</a:t>
              </a:r>
              <a:r>
                <a:rPr lang="es-MX" sz="1200" dirty="0" smtClean="0"/>
                <a:t>BB</a:t>
              </a:r>
              <a:r>
                <a:rPr lang="es-MX" sz="1200" dirty="0" smtClean="0">
                  <a:solidFill>
                    <a:srgbClr val="FF0000"/>
                  </a:solidFill>
                </a:rPr>
                <a:t>A</a:t>
              </a:r>
              <a:r>
                <a:rPr lang="es-MX" sz="1200" dirty="0" smtClean="0"/>
                <a:t>Ba •</a:t>
              </a:r>
              <a:endParaRPr lang="es-MX" sz="1200" dirty="0"/>
            </a:p>
          </p:txBody>
        </p:sp>
        <p:sp>
          <p:nvSpPr>
            <p:cNvPr id="72" name="Rectángulo 71"/>
            <p:cNvSpPr/>
            <p:nvPr/>
          </p:nvSpPr>
          <p:spPr>
            <a:xfrm>
              <a:off x="8805633" y="3501008"/>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200" dirty="0" smtClean="0"/>
                <a:t>s, • </a:t>
              </a:r>
              <a:r>
                <a:rPr lang="es-MX" sz="1200" dirty="0" smtClean="0">
                  <a:solidFill>
                    <a:srgbClr val="FF0000"/>
                  </a:solidFill>
                </a:rPr>
                <a:t>a</a:t>
              </a:r>
              <a:r>
                <a:rPr lang="es-MX" sz="1200" dirty="0" smtClean="0">
                  <a:solidFill>
                    <a:srgbClr val="00B0F0"/>
                  </a:solidFill>
                </a:rPr>
                <a:t>BA</a:t>
              </a:r>
              <a:r>
                <a:rPr lang="es-MX" sz="1200" dirty="0" smtClean="0"/>
                <a:t>BBABa •</a:t>
              </a:r>
              <a:endParaRPr lang="es-MX" sz="1200" dirty="0"/>
            </a:p>
          </p:txBody>
        </p:sp>
        <p:sp>
          <p:nvSpPr>
            <p:cNvPr id="73" name="Rectángulo 72"/>
            <p:cNvSpPr/>
            <p:nvPr/>
          </p:nvSpPr>
          <p:spPr>
            <a:xfrm>
              <a:off x="8805633" y="3964034"/>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200" dirty="0"/>
                <a:t>q</a:t>
              </a:r>
              <a:r>
                <a:rPr lang="es-MX" sz="1200" dirty="0" smtClean="0"/>
                <a:t>, •A</a:t>
              </a:r>
              <a:r>
                <a:rPr lang="es-MX" sz="1200" dirty="0" smtClean="0">
                  <a:solidFill>
                    <a:srgbClr val="FF0000"/>
                  </a:solidFill>
                </a:rPr>
                <a:t>B</a:t>
              </a:r>
              <a:r>
                <a:rPr lang="es-MX" sz="1200" dirty="0" smtClean="0">
                  <a:solidFill>
                    <a:srgbClr val="00B0F0"/>
                  </a:solidFill>
                </a:rPr>
                <a:t>A</a:t>
              </a:r>
              <a:r>
                <a:rPr lang="es-MX" sz="1200" dirty="0" smtClean="0"/>
                <a:t>BBABa•</a:t>
              </a:r>
              <a:endParaRPr lang="es-MX" sz="1200" dirty="0"/>
            </a:p>
          </p:txBody>
        </p:sp>
        <p:sp>
          <p:nvSpPr>
            <p:cNvPr id="74" name="Rectángulo 73"/>
            <p:cNvSpPr/>
            <p:nvPr/>
          </p:nvSpPr>
          <p:spPr>
            <a:xfrm>
              <a:off x="8805633" y="4396082"/>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200" dirty="0" smtClean="0"/>
                <a:t>q, •AB</a:t>
              </a:r>
              <a:r>
                <a:rPr lang="es-MX" sz="1200" dirty="0" smtClean="0">
                  <a:solidFill>
                    <a:srgbClr val="00B0F0"/>
                  </a:solidFill>
                </a:rPr>
                <a:t>A</a:t>
              </a:r>
              <a:r>
                <a:rPr lang="es-MX" sz="1200" dirty="0" smtClean="0"/>
                <a:t>BBAB</a:t>
              </a:r>
              <a:r>
                <a:rPr lang="es-MX" sz="1200" dirty="0" smtClean="0">
                  <a:solidFill>
                    <a:srgbClr val="FF0000"/>
                  </a:solidFill>
                </a:rPr>
                <a:t>a</a:t>
              </a:r>
              <a:r>
                <a:rPr lang="es-MX" sz="1200" dirty="0" smtClean="0"/>
                <a:t>•</a:t>
              </a:r>
              <a:endParaRPr lang="es-MX" sz="1200" dirty="0"/>
            </a:p>
          </p:txBody>
        </p:sp>
        <p:sp>
          <p:nvSpPr>
            <p:cNvPr id="75" name="Rectángulo 74"/>
            <p:cNvSpPr/>
            <p:nvPr/>
          </p:nvSpPr>
          <p:spPr>
            <a:xfrm>
              <a:off x="8805633" y="4828130"/>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200" dirty="0" smtClean="0"/>
                <a:t>s, •AB</a:t>
              </a:r>
              <a:r>
                <a:rPr lang="es-MX" sz="1200" dirty="0" smtClean="0">
                  <a:solidFill>
                    <a:srgbClr val="00B0F0"/>
                  </a:solidFill>
                </a:rPr>
                <a:t>A</a:t>
              </a:r>
              <a:r>
                <a:rPr lang="es-MX" sz="1200" dirty="0" smtClean="0"/>
                <a:t>BBA</a:t>
              </a:r>
              <a:r>
                <a:rPr lang="es-MX" sz="1200" dirty="0" smtClean="0">
                  <a:solidFill>
                    <a:srgbClr val="FF0000"/>
                  </a:solidFill>
                </a:rPr>
                <a:t>B</a:t>
              </a:r>
              <a:r>
                <a:rPr lang="es-MX" sz="1200" dirty="0" smtClean="0"/>
                <a:t>A•</a:t>
              </a:r>
              <a:endParaRPr lang="es-MX" sz="1200" dirty="0"/>
            </a:p>
          </p:txBody>
        </p:sp>
        <p:sp>
          <p:nvSpPr>
            <p:cNvPr id="65" name="Rectángulo 64"/>
            <p:cNvSpPr/>
            <p:nvPr/>
          </p:nvSpPr>
          <p:spPr>
            <a:xfrm>
              <a:off x="10558908" y="3501008"/>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200" dirty="0" smtClean="0"/>
                <a:t>q, • </a:t>
              </a:r>
              <a:r>
                <a:rPr lang="es-MX" sz="1200" dirty="0" smtClean="0">
                  <a:solidFill>
                    <a:srgbClr val="00B0F0"/>
                  </a:solidFill>
                </a:rPr>
                <a:t>ab</a:t>
              </a:r>
              <a:r>
                <a:rPr lang="es-MX" sz="1200" dirty="0" smtClean="0"/>
                <a:t>AB</a:t>
              </a:r>
              <a:r>
                <a:rPr lang="es-MX" sz="1200" dirty="0" smtClean="0">
                  <a:solidFill>
                    <a:srgbClr val="FF0000"/>
                  </a:solidFill>
                </a:rPr>
                <a:t>B</a:t>
              </a:r>
              <a:r>
                <a:rPr lang="es-MX" sz="1200" dirty="0" smtClean="0"/>
                <a:t>aba •</a:t>
              </a:r>
              <a:endParaRPr lang="es-MX" sz="1200" dirty="0"/>
            </a:p>
          </p:txBody>
        </p:sp>
        <p:cxnSp>
          <p:nvCxnSpPr>
            <p:cNvPr id="83" name="Conector recto 82"/>
            <p:cNvCxnSpPr>
              <a:stCxn id="64" idx="2"/>
              <a:endCxn id="65" idx="0"/>
            </p:cNvCxnSpPr>
            <p:nvPr/>
          </p:nvCxnSpPr>
          <p:spPr>
            <a:xfrm>
              <a:off x="11170976" y="3344659"/>
              <a:ext cx="0" cy="15634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6" name="Rectángulo 65"/>
            <p:cNvSpPr/>
            <p:nvPr/>
          </p:nvSpPr>
          <p:spPr>
            <a:xfrm>
              <a:off x="10558908" y="3933056"/>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200" dirty="0" smtClean="0"/>
                <a:t>q, • </a:t>
              </a:r>
              <a:r>
                <a:rPr lang="es-MX" sz="1200" dirty="0" smtClean="0">
                  <a:solidFill>
                    <a:srgbClr val="00B0F0"/>
                  </a:solidFill>
                </a:rPr>
                <a:t>ab</a:t>
              </a:r>
              <a:r>
                <a:rPr lang="es-MX" sz="1200" dirty="0" smtClean="0"/>
                <a:t>ABB</a:t>
              </a:r>
              <a:r>
                <a:rPr lang="es-MX" sz="1200" dirty="0" smtClean="0">
                  <a:solidFill>
                    <a:srgbClr val="FF0000"/>
                  </a:solidFill>
                </a:rPr>
                <a:t>a</a:t>
              </a:r>
              <a:r>
                <a:rPr lang="es-MX" sz="1200" dirty="0" smtClean="0"/>
                <a:t>ba •</a:t>
              </a:r>
              <a:endParaRPr lang="es-MX" sz="1200" dirty="0"/>
            </a:p>
          </p:txBody>
        </p:sp>
        <p:cxnSp>
          <p:nvCxnSpPr>
            <p:cNvPr id="85" name="Conector recto 84"/>
            <p:cNvCxnSpPr>
              <a:stCxn id="65" idx="2"/>
              <a:endCxn id="66" idx="0"/>
            </p:cNvCxnSpPr>
            <p:nvPr/>
          </p:nvCxnSpPr>
          <p:spPr>
            <a:xfrm>
              <a:off x="11170976" y="3717032"/>
              <a:ext cx="0" cy="2160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7" name="Conector recto 86"/>
            <p:cNvCxnSpPr>
              <a:stCxn id="66" idx="2"/>
              <a:endCxn id="67" idx="0"/>
            </p:cNvCxnSpPr>
            <p:nvPr/>
          </p:nvCxnSpPr>
          <p:spPr>
            <a:xfrm>
              <a:off x="11170976" y="4149080"/>
              <a:ext cx="0" cy="2160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9" name="Conector recto 88"/>
            <p:cNvCxnSpPr>
              <a:stCxn id="67" idx="2"/>
              <a:endCxn id="68" idx="0"/>
            </p:cNvCxnSpPr>
            <p:nvPr/>
          </p:nvCxnSpPr>
          <p:spPr>
            <a:xfrm>
              <a:off x="11170976" y="4581128"/>
              <a:ext cx="0" cy="21602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91" name="Conector recto 90"/>
            <p:cNvCxnSpPr>
              <a:stCxn id="68" idx="2"/>
              <a:endCxn id="69" idx="0"/>
            </p:cNvCxnSpPr>
            <p:nvPr/>
          </p:nvCxnSpPr>
          <p:spPr>
            <a:xfrm>
              <a:off x="11170976" y="5013176"/>
              <a:ext cx="0" cy="216024"/>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cxnSp>
          <p:nvCxnSpPr>
            <p:cNvPr id="93" name="Conector recto 92"/>
            <p:cNvCxnSpPr>
              <a:stCxn id="69" idx="2"/>
              <a:endCxn id="70" idx="0"/>
            </p:cNvCxnSpPr>
            <p:nvPr/>
          </p:nvCxnSpPr>
          <p:spPr>
            <a:xfrm>
              <a:off x="11170976" y="5445224"/>
              <a:ext cx="0" cy="21602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95" name="Conector recto 94"/>
            <p:cNvCxnSpPr>
              <a:stCxn id="70" idx="2"/>
              <a:endCxn id="71" idx="0"/>
            </p:cNvCxnSpPr>
            <p:nvPr/>
          </p:nvCxnSpPr>
          <p:spPr>
            <a:xfrm>
              <a:off x="11170976" y="5877272"/>
              <a:ext cx="0" cy="216024"/>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cxnSp>
          <p:nvCxnSpPr>
            <p:cNvPr id="97" name="Conector angular 96"/>
            <p:cNvCxnSpPr>
              <a:stCxn id="71" idx="2"/>
              <a:endCxn id="72" idx="0"/>
            </p:cNvCxnSpPr>
            <p:nvPr/>
          </p:nvCxnSpPr>
          <p:spPr>
            <a:xfrm rot="5400000" flipH="1">
              <a:off x="8890183" y="4028527"/>
              <a:ext cx="2808312" cy="1753275"/>
            </a:xfrm>
            <a:prstGeom prst="bentConnector5">
              <a:avLst>
                <a:gd name="adj1" fmla="val -8140"/>
                <a:gd name="adj2" fmla="val 50000"/>
                <a:gd name="adj3" fmla="val 108140"/>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99" name="Conector recto 98"/>
            <p:cNvCxnSpPr>
              <a:stCxn id="72" idx="2"/>
              <a:endCxn id="73" idx="0"/>
            </p:cNvCxnSpPr>
            <p:nvPr/>
          </p:nvCxnSpPr>
          <p:spPr>
            <a:xfrm>
              <a:off x="9417701" y="3717032"/>
              <a:ext cx="0" cy="247002"/>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cxnSp>
          <p:nvCxnSpPr>
            <p:cNvPr id="101" name="Conector recto 100"/>
            <p:cNvCxnSpPr>
              <a:stCxn id="73" idx="2"/>
              <a:endCxn id="74" idx="0"/>
            </p:cNvCxnSpPr>
            <p:nvPr/>
          </p:nvCxnSpPr>
          <p:spPr>
            <a:xfrm>
              <a:off x="9417701" y="4180058"/>
              <a:ext cx="0" cy="21602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02" name="Conector recto 101"/>
            <p:cNvCxnSpPr>
              <a:stCxn id="74" idx="2"/>
              <a:endCxn id="75" idx="0"/>
            </p:cNvCxnSpPr>
            <p:nvPr/>
          </p:nvCxnSpPr>
          <p:spPr>
            <a:xfrm>
              <a:off x="9417701" y="4612106"/>
              <a:ext cx="0" cy="216024"/>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106" name="Rectángulo 105"/>
            <p:cNvSpPr/>
            <p:nvPr/>
          </p:nvSpPr>
          <p:spPr>
            <a:xfrm>
              <a:off x="8805633" y="5260178"/>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200" dirty="0"/>
                <a:t>s</a:t>
              </a:r>
              <a:r>
                <a:rPr lang="es-MX" sz="1200" dirty="0" smtClean="0"/>
                <a:t>, </a:t>
              </a:r>
              <a:r>
                <a:rPr lang="es-MX" sz="1200" dirty="0" smtClean="0">
                  <a:solidFill>
                    <a:srgbClr val="FF0000"/>
                  </a:solidFill>
                </a:rPr>
                <a:t>•</a:t>
              </a:r>
              <a:r>
                <a:rPr lang="es-MX" sz="1200" dirty="0" smtClean="0"/>
                <a:t>AB</a:t>
              </a:r>
              <a:r>
                <a:rPr lang="es-MX" sz="1200" dirty="0" smtClean="0">
                  <a:solidFill>
                    <a:srgbClr val="00B0F0"/>
                  </a:solidFill>
                </a:rPr>
                <a:t>A</a:t>
              </a:r>
              <a:r>
                <a:rPr lang="es-MX" sz="1200" dirty="0" smtClean="0"/>
                <a:t>BBABA•</a:t>
              </a:r>
              <a:endParaRPr lang="es-MX" sz="1200" dirty="0"/>
            </a:p>
          </p:txBody>
        </p:sp>
        <p:cxnSp>
          <p:nvCxnSpPr>
            <p:cNvPr id="107" name="Conector recto 106"/>
            <p:cNvCxnSpPr>
              <a:stCxn id="75" idx="2"/>
              <a:endCxn id="106" idx="0"/>
            </p:cNvCxnSpPr>
            <p:nvPr/>
          </p:nvCxnSpPr>
          <p:spPr>
            <a:xfrm>
              <a:off x="9417701" y="5044154"/>
              <a:ext cx="0" cy="21602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10" name="Rectángulo 109"/>
            <p:cNvSpPr/>
            <p:nvPr/>
          </p:nvSpPr>
          <p:spPr>
            <a:xfrm>
              <a:off x="7000935" y="3960122"/>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200" dirty="0" smtClean="0"/>
                <a:t>t, •</a:t>
              </a:r>
              <a:r>
                <a:rPr lang="es-MX" sz="1200" dirty="0" smtClean="0">
                  <a:solidFill>
                    <a:srgbClr val="FF0000"/>
                  </a:solidFill>
                </a:rPr>
                <a:t>A</a:t>
              </a:r>
              <a:r>
                <a:rPr lang="es-MX" sz="1200" dirty="0" smtClean="0"/>
                <a:t>B</a:t>
              </a:r>
              <a:r>
                <a:rPr lang="es-MX" sz="1200" dirty="0" smtClean="0">
                  <a:solidFill>
                    <a:srgbClr val="00B0F0"/>
                  </a:solidFill>
                </a:rPr>
                <a:t>A</a:t>
              </a:r>
              <a:r>
                <a:rPr lang="es-MX" sz="1200" dirty="0" smtClean="0"/>
                <a:t>BBABA•</a:t>
              </a:r>
              <a:endParaRPr lang="es-MX" sz="1200" dirty="0"/>
            </a:p>
          </p:txBody>
        </p:sp>
        <p:sp>
          <p:nvSpPr>
            <p:cNvPr id="111" name="Rectángulo 110"/>
            <p:cNvSpPr/>
            <p:nvPr/>
          </p:nvSpPr>
          <p:spPr>
            <a:xfrm>
              <a:off x="7000935" y="4392170"/>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200" dirty="0"/>
                <a:t>t</a:t>
              </a:r>
              <a:r>
                <a:rPr lang="es-MX" sz="1200" dirty="0" smtClean="0"/>
                <a:t>, •ababbaba</a:t>
              </a:r>
              <a:r>
                <a:rPr lang="es-MX" sz="1200" dirty="0" smtClean="0">
                  <a:solidFill>
                    <a:srgbClr val="FF0000"/>
                  </a:solidFill>
                </a:rPr>
                <a:t>•</a:t>
              </a:r>
              <a:endParaRPr lang="es-MX" sz="1200" dirty="0">
                <a:solidFill>
                  <a:srgbClr val="FF0000"/>
                </a:solidFill>
              </a:endParaRPr>
            </a:p>
          </p:txBody>
        </p:sp>
        <p:sp>
          <p:nvSpPr>
            <p:cNvPr id="112" name="Rectángulo 111"/>
            <p:cNvSpPr/>
            <p:nvPr/>
          </p:nvSpPr>
          <p:spPr>
            <a:xfrm>
              <a:off x="7000935" y="4824218"/>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200" dirty="0"/>
                <a:t>v</a:t>
              </a:r>
              <a:r>
                <a:rPr lang="es-MX" sz="1200" dirty="0" smtClean="0"/>
                <a:t>, • ababbaba•</a:t>
              </a:r>
              <a:r>
                <a:rPr lang="es-MX" sz="1200" dirty="0" smtClean="0">
                  <a:solidFill>
                    <a:srgbClr val="FF0000"/>
                  </a:solidFill>
                </a:rPr>
                <a:t>•</a:t>
              </a:r>
              <a:endParaRPr lang="es-MX" sz="1200" dirty="0">
                <a:solidFill>
                  <a:srgbClr val="FF0000"/>
                </a:solidFill>
              </a:endParaRPr>
            </a:p>
          </p:txBody>
        </p:sp>
        <p:cxnSp>
          <p:nvCxnSpPr>
            <p:cNvPr id="113" name="Conector recto 112"/>
            <p:cNvCxnSpPr>
              <a:stCxn id="110" idx="2"/>
              <a:endCxn id="111" idx="0"/>
            </p:cNvCxnSpPr>
            <p:nvPr/>
          </p:nvCxnSpPr>
          <p:spPr>
            <a:xfrm>
              <a:off x="7613003" y="4176146"/>
              <a:ext cx="0" cy="21602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4" name="Conector recto 113"/>
            <p:cNvCxnSpPr>
              <a:stCxn id="111" idx="2"/>
              <a:endCxn id="112" idx="0"/>
            </p:cNvCxnSpPr>
            <p:nvPr/>
          </p:nvCxnSpPr>
          <p:spPr>
            <a:xfrm>
              <a:off x="7613003" y="4608194"/>
              <a:ext cx="0" cy="216024"/>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cxnSp>
          <p:nvCxnSpPr>
            <p:cNvPr id="118" name="Conector angular 117"/>
            <p:cNvCxnSpPr>
              <a:stCxn id="106" idx="2"/>
              <a:endCxn id="110" idx="0"/>
            </p:cNvCxnSpPr>
            <p:nvPr/>
          </p:nvCxnSpPr>
          <p:spPr>
            <a:xfrm rot="5400000" flipH="1">
              <a:off x="7757312" y="3815813"/>
              <a:ext cx="1516080" cy="1804698"/>
            </a:xfrm>
            <a:prstGeom prst="bentConnector5">
              <a:avLst>
                <a:gd name="adj1" fmla="val -15078"/>
                <a:gd name="adj2" fmla="val 50000"/>
                <a:gd name="adj3" fmla="val 115078"/>
              </a:avLst>
            </a:prstGeom>
            <a:ln w="19050">
              <a:prstDash val="solid"/>
            </a:ln>
          </p:spPr>
          <p:style>
            <a:lnRef idx="1">
              <a:schemeClr val="accent1"/>
            </a:lnRef>
            <a:fillRef idx="0">
              <a:schemeClr val="accent1"/>
            </a:fillRef>
            <a:effectRef idx="0">
              <a:schemeClr val="accent1"/>
            </a:effectRef>
            <a:fontRef idx="minor">
              <a:schemeClr val="tx1"/>
            </a:fontRef>
          </p:style>
        </p:cxnSp>
      </p:grpSp>
      <p:grpSp>
        <p:nvGrpSpPr>
          <p:cNvPr id="132" name="Grupo 131"/>
          <p:cNvGrpSpPr/>
          <p:nvPr/>
        </p:nvGrpSpPr>
        <p:grpSpPr>
          <a:xfrm>
            <a:off x="2349997" y="2420888"/>
            <a:ext cx="7274393" cy="954107"/>
            <a:chOff x="2418363" y="2296367"/>
            <a:chExt cx="6556369" cy="954107"/>
          </a:xfrm>
        </p:grpSpPr>
        <p:sp>
          <p:nvSpPr>
            <p:cNvPr id="53" name="Rectángulo 52"/>
            <p:cNvSpPr/>
            <p:nvPr/>
          </p:nvSpPr>
          <p:spPr>
            <a:xfrm>
              <a:off x="6454452" y="2764725"/>
              <a:ext cx="1224136" cy="32373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400" dirty="0" smtClean="0"/>
                <a:t>u, • ababBa</a:t>
              </a:r>
              <a:r>
                <a:rPr lang="es-MX" sz="1400" dirty="0" smtClean="0">
                  <a:solidFill>
                    <a:srgbClr val="FF0000"/>
                  </a:solidFill>
                </a:rPr>
                <a:t>b</a:t>
              </a:r>
              <a:r>
                <a:rPr lang="es-MX" sz="1400" dirty="0" smtClean="0"/>
                <a:t>a •</a:t>
              </a:r>
              <a:endParaRPr lang="es-MX" sz="1400" dirty="0"/>
            </a:p>
          </p:txBody>
        </p:sp>
        <p:sp>
          <p:nvSpPr>
            <p:cNvPr id="54" name="Rectángulo 53"/>
            <p:cNvSpPr/>
            <p:nvPr/>
          </p:nvSpPr>
          <p:spPr>
            <a:xfrm>
              <a:off x="7750596" y="2765627"/>
              <a:ext cx="1224136" cy="32282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400" dirty="0"/>
                <a:t>s</a:t>
              </a:r>
              <a:r>
                <a:rPr lang="es-MX" sz="1400" dirty="0" smtClean="0"/>
                <a:t>, • </a:t>
              </a:r>
              <a:r>
                <a:rPr lang="es-MX" sz="1400" dirty="0" smtClean="0">
                  <a:solidFill>
                    <a:srgbClr val="00B0F0"/>
                  </a:solidFill>
                </a:rPr>
                <a:t>ab</a:t>
              </a:r>
              <a:r>
                <a:rPr lang="es-MX" sz="1400" dirty="0" smtClean="0">
                  <a:solidFill>
                    <a:srgbClr val="FF0000"/>
                  </a:solidFill>
                </a:rPr>
                <a:t>a</a:t>
              </a:r>
              <a:r>
                <a:rPr lang="es-MX" sz="1400" dirty="0" smtClean="0"/>
                <a:t>BBaba •</a:t>
              </a:r>
              <a:endParaRPr lang="es-MX" sz="1400" dirty="0"/>
            </a:p>
          </p:txBody>
        </p:sp>
        <p:cxnSp>
          <p:nvCxnSpPr>
            <p:cNvPr id="56" name="Conector recto 55"/>
            <p:cNvCxnSpPr>
              <a:stCxn id="19" idx="2"/>
              <a:endCxn id="53" idx="0"/>
            </p:cNvCxnSpPr>
            <p:nvPr/>
          </p:nvCxnSpPr>
          <p:spPr>
            <a:xfrm>
              <a:off x="6624485" y="2584404"/>
              <a:ext cx="442035" cy="1803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Conector recto 57"/>
            <p:cNvCxnSpPr>
              <a:stCxn id="18" idx="2"/>
              <a:endCxn id="54" idx="0"/>
            </p:cNvCxnSpPr>
            <p:nvPr/>
          </p:nvCxnSpPr>
          <p:spPr>
            <a:xfrm>
              <a:off x="7893323" y="2584404"/>
              <a:ext cx="469342" cy="18122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9" name="Rectángulo 58"/>
            <p:cNvSpPr/>
            <p:nvPr/>
          </p:nvSpPr>
          <p:spPr>
            <a:xfrm>
              <a:off x="5158308" y="2762450"/>
              <a:ext cx="1224136" cy="32600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400" dirty="0" smtClean="0"/>
                <a:t>q, • </a:t>
              </a:r>
              <a:r>
                <a:rPr lang="es-MX" sz="1400" dirty="0" smtClean="0">
                  <a:solidFill>
                    <a:srgbClr val="00B0F0"/>
                  </a:solidFill>
                </a:rPr>
                <a:t>ab</a:t>
              </a:r>
              <a:r>
                <a:rPr lang="es-MX" sz="1400" dirty="0" smtClean="0"/>
                <a:t>abbA</a:t>
              </a:r>
              <a:r>
                <a:rPr lang="es-MX" sz="1400" dirty="0" smtClean="0">
                  <a:solidFill>
                    <a:srgbClr val="FF0000"/>
                  </a:solidFill>
                </a:rPr>
                <a:t>b</a:t>
              </a:r>
              <a:r>
                <a:rPr lang="es-MX" sz="1400" dirty="0" smtClean="0"/>
                <a:t>a •</a:t>
              </a:r>
              <a:endParaRPr lang="es-MX" sz="1400" dirty="0"/>
            </a:p>
          </p:txBody>
        </p:sp>
        <p:cxnSp>
          <p:nvCxnSpPr>
            <p:cNvPr id="61" name="Conector recto 60"/>
            <p:cNvCxnSpPr>
              <a:stCxn id="20" idx="2"/>
              <a:endCxn id="59" idx="0"/>
            </p:cNvCxnSpPr>
            <p:nvPr/>
          </p:nvCxnSpPr>
          <p:spPr>
            <a:xfrm>
              <a:off x="5334264" y="2584404"/>
              <a:ext cx="436112" cy="17804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Conector recto de flecha 62"/>
            <p:cNvCxnSpPr>
              <a:stCxn id="20" idx="2"/>
              <a:endCxn id="129" idx="3"/>
            </p:cNvCxnSpPr>
            <p:nvPr/>
          </p:nvCxnSpPr>
          <p:spPr>
            <a:xfrm flipH="1">
              <a:off x="4401758" y="2584404"/>
              <a:ext cx="932505" cy="1890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9" name="CuadroTexto 128"/>
            <p:cNvSpPr txBox="1"/>
            <p:nvPr/>
          </p:nvSpPr>
          <p:spPr>
            <a:xfrm>
              <a:off x="2418363" y="2296367"/>
              <a:ext cx="1983395" cy="954107"/>
            </a:xfrm>
            <a:prstGeom prst="rect">
              <a:avLst/>
            </a:prstGeom>
            <a:noFill/>
          </p:spPr>
          <p:txBody>
            <a:bodyPr wrap="square" rtlCol="0">
              <a:spAutoFit/>
            </a:bodyPr>
            <a:lstStyle/>
            <a:p>
              <a:pPr algn="just"/>
              <a:r>
                <a:rPr lang="es-MX" sz="1400" dirty="0" smtClean="0"/>
                <a:t>Continua en el estado p buscando el centro de la cadena hasta completar su lectura.</a:t>
              </a:r>
              <a:endParaRPr lang="es-MX" sz="1400" dirty="0"/>
            </a:p>
          </p:txBody>
        </p:sp>
      </p:grpSp>
      <p:grpSp>
        <p:nvGrpSpPr>
          <p:cNvPr id="137" name="Grupo 136"/>
          <p:cNvGrpSpPr/>
          <p:nvPr/>
        </p:nvGrpSpPr>
        <p:grpSpPr>
          <a:xfrm>
            <a:off x="6069106" y="3051562"/>
            <a:ext cx="5713938" cy="620533"/>
            <a:chOff x="5894427" y="2744297"/>
            <a:chExt cx="5713938" cy="620533"/>
          </a:xfrm>
        </p:grpSpPr>
        <p:sp>
          <p:nvSpPr>
            <p:cNvPr id="64" name="Rectángulo 63"/>
            <p:cNvSpPr/>
            <p:nvPr/>
          </p:nvSpPr>
          <p:spPr>
            <a:xfrm>
              <a:off x="10384229" y="3037393"/>
              <a:ext cx="1224136" cy="2160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200" dirty="0" smtClean="0"/>
                <a:t>q, • </a:t>
              </a:r>
              <a:r>
                <a:rPr lang="es-MX" sz="1200" dirty="0" smtClean="0">
                  <a:solidFill>
                    <a:srgbClr val="00B0F0"/>
                  </a:solidFill>
                </a:rPr>
                <a:t>ab</a:t>
              </a:r>
              <a:r>
                <a:rPr lang="es-MX" sz="1200" dirty="0" smtClean="0"/>
                <a:t>A</a:t>
              </a:r>
              <a:r>
                <a:rPr lang="es-MX" sz="1200" dirty="0" smtClean="0">
                  <a:solidFill>
                    <a:srgbClr val="FF0000"/>
                  </a:solidFill>
                </a:rPr>
                <a:t>B</a:t>
              </a:r>
              <a:r>
                <a:rPr lang="es-MX" sz="1200" dirty="0" smtClean="0"/>
                <a:t>Baba •</a:t>
              </a:r>
              <a:endParaRPr lang="es-MX" sz="1200" dirty="0"/>
            </a:p>
          </p:txBody>
        </p:sp>
        <p:cxnSp>
          <p:nvCxnSpPr>
            <p:cNvPr id="81" name="Conector recto 80"/>
            <p:cNvCxnSpPr>
              <a:stCxn id="54" idx="3"/>
              <a:endCxn id="64" idx="0"/>
            </p:cNvCxnSpPr>
            <p:nvPr/>
          </p:nvCxnSpPr>
          <p:spPr>
            <a:xfrm>
              <a:off x="9449708" y="2744297"/>
              <a:ext cx="1546589" cy="29309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4" name="Rectángulo 133"/>
            <p:cNvSpPr/>
            <p:nvPr/>
          </p:nvSpPr>
          <p:spPr>
            <a:xfrm>
              <a:off x="5919733" y="3065374"/>
              <a:ext cx="1296144" cy="29945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MX" sz="1400" dirty="0"/>
                <a:t>u</a:t>
              </a:r>
              <a:r>
                <a:rPr lang="es-MX" sz="1400" dirty="0" smtClean="0"/>
                <a:t>, •ababbAb</a:t>
              </a:r>
              <a:r>
                <a:rPr lang="es-MX" sz="1400" dirty="0" smtClean="0">
                  <a:solidFill>
                    <a:srgbClr val="FF0000"/>
                  </a:solidFill>
                </a:rPr>
                <a:t>a</a:t>
              </a:r>
              <a:r>
                <a:rPr lang="es-MX" sz="1400" dirty="0" smtClean="0"/>
                <a:t>•</a:t>
              </a:r>
              <a:endParaRPr lang="es-MX" sz="1400" dirty="0"/>
            </a:p>
          </p:txBody>
        </p:sp>
        <p:cxnSp>
          <p:nvCxnSpPr>
            <p:cNvPr id="136" name="Conector recto 135"/>
            <p:cNvCxnSpPr>
              <a:stCxn id="59" idx="2"/>
              <a:endCxn id="134" idx="0"/>
            </p:cNvCxnSpPr>
            <p:nvPr/>
          </p:nvCxnSpPr>
          <p:spPr>
            <a:xfrm>
              <a:off x="5894427" y="2905709"/>
              <a:ext cx="673378" cy="159665"/>
            </a:xfrm>
            <a:prstGeom prst="line">
              <a:avLst/>
            </a:prstGeom>
            <a:ln w="1905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CuadroTexto 85"/>
              <p:cNvSpPr txBox="1"/>
              <p:nvPr/>
            </p:nvSpPr>
            <p:spPr>
              <a:xfrm>
                <a:off x="500070" y="849149"/>
                <a:ext cx="20659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𝑄</m:t>
                      </m:r>
                      <m:r>
                        <a:rPr lang="es-MX" b="0" i="1" smtClean="0">
                          <a:latin typeface="Cambria Math" panose="02040503050406030204" pitchFamily="18" charset="0"/>
                        </a:rPr>
                        <m:t>={</m:t>
                      </m:r>
                      <m:r>
                        <a:rPr lang="es-MX" b="0" i="1" smtClean="0">
                          <a:latin typeface="Cambria Math" panose="02040503050406030204" pitchFamily="18" charset="0"/>
                        </a:rPr>
                        <m:t>𝑝</m:t>
                      </m:r>
                      <m:r>
                        <a:rPr lang="es-MX" b="0" i="1" smtClean="0">
                          <a:latin typeface="Cambria Math" panose="02040503050406030204" pitchFamily="18" charset="0"/>
                        </a:rPr>
                        <m:t>,</m:t>
                      </m:r>
                      <m:r>
                        <a:rPr lang="es-MX" b="0" i="1" smtClean="0">
                          <a:latin typeface="Cambria Math" panose="02040503050406030204" pitchFamily="18" charset="0"/>
                        </a:rPr>
                        <m:t>𝑞</m:t>
                      </m:r>
                      <m:r>
                        <a:rPr lang="es-MX" b="0" i="1" smtClean="0">
                          <a:latin typeface="Cambria Math" panose="02040503050406030204" pitchFamily="18" charset="0"/>
                        </a:rPr>
                        <m:t>,</m:t>
                      </m:r>
                      <m:r>
                        <a:rPr lang="es-MX" b="0" i="1" smtClean="0">
                          <a:latin typeface="Cambria Math" panose="02040503050406030204" pitchFamily="18" charset="0"/>
                        </a:rPr>
                        <m:t>𝑟</m:t>
                      </m:r>
                      <m:r>
                        <a:rPr lang="es-MX" b="0" i="1" smtClean="0">
                          <a:latin typeface="Cambria Math" panose="02040503050406030204" pitchFamily="18" charset="0"/>
                        </a:rPr>
                        <m:t>,</m:t>
                      </m:r>
                      <m:r>
                        <a:rPr lang="es-MX" b="0" i="1" smtClean="0">
                          <a:latin typeface="Cambria Math" panose="02040503050406030204" pitchFamily="18" charset="0"/>
                        </a:rPr>
                        <m:t>𝑠</m:t>
                      </m:r>
                      <m:r>
                        <a:rPr lang="es-MX" b="0" i="1" smtClean="0">
                          <a:latin typeface="Cambria Math" panose="02040503050406030204" pitchFamily="18" charset="0"/>
                        </a:rPr>
                        <m:t>,</m:t>
                      </m:r>
                      <m:r>
                        <a:rPr lang="es-MX" b="0" i="1" smtClean="0">
                          <a:latin typeface="Cambria Math" panose="02040503050406030204" pitchFamily="18" charset="0"/>
                        </a:rPr>
                        <m:t>𝑡</m:t>
                      </m:r>
                      <m:r>
                        <a:rPr lang="es-MX" b="0" i="1" smtClean="0">
                          <a:latin typeface="Cambria Math" panose="02040503050406030204" pitchFamily="18" charset="0"/>
                        </a:rPr>
                        <m:t>,</m:t>
                      </m:r>
                      <m:r>
                        <a:rPr lang="es-MX" b="0" i="1" smtClean="0">
                          <a:latin typeface="Cambria Math" panose="02040503050406030204" pitchFamily="18" charset="0"/>
                        </a:rPr>
                        <m:t>𝑢</m:t>
                      </m:r>
                      <m:r>
                        <a:rPr lang="es-MX" b="0" i="1" smtClean="0">
                          <a:latin typeface="Cambria Math" panose="02040503050406030204" pitchFamily="18" charset="0"/>
                        </a:rPr>
                        <m:t>,</m:t>
                      </m:r>
                      <m:r>
                        <a:rPr lang="es-MX" b="0" i="1" smtClean="0">
                          <a:latin typeface="Cambria Math" panose="02040503050406030204" pitchFamily="18" charset="0"/>
                        </a:rPr>
                        <m:t>𝑣</m:t>
                      </m:r>
                      <m:r>
                        <a:rPr lang="es-MX" b="0" i="1" smtClean="0">
                          <a:latin typeface="Cambria Math" panose="02040503050406030204" pitchFamily="18" charset="0"/>
                        </a:rPr>
                        <m:t>}</m:t>
                      </m:r>
                    </m:oMath>
                  </m:oMathPara>
                </a14:m>
                <a:endParaRPr lang="es-MX" dirty="0"/>
              </a:p>
            </p:txBody>
          </p:sp>
        </mc:Choice>
        <mc:Fallback xmlns="">
          <p:sp>
            <p:nvSpPr>
              <p:cNvPr id="86" name="CuadroTexto 85"/>
              <p:cNvSpPr txBox="1">
                <a:spLocks noRot="1" noChangeAspect="1" noMove="1" noResize="1" noEditPoints="1" noAdjustHandles="1" noChangeArrowheads="1" noChangeShapeType="1" noTextEdit="1"/>
              </p:cNvSpPr>
              <p:nvPr/>
            </p:nvSpPr>
            <p:spPr>
              <a:xfrm>
                <a:off x="500070" y="849149"/>
                <a:ext cx="2065950" cy="276999"/>
              </a:xfrm>
              <a:prstGeom prst="rect">
                <a:avLst/>
              </a:prstGeom>
              <a:blipFill>
                <a:blip r:embed="rId3"/>
                <a:stretch>
                  <a:fillRect l="-3540" t="-2174" r="-4130" b="-3695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8" name="CuadroTexto 87"/>
              <p:cNvSpPr txBox="1"/>
              <p:nvPr/>
            </p:nvSpPr>
            <p:spPr>
              <a:xfrm>
                <a:off x="500070" y="1281197"/>
                <a:ext cx="10045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Σ</m:t>
                      </m:r>
                      <m:r>
                        <a:rPr lang="es-MX" b="0" i="1" smtClean="0">
                          <a:latin typeface="Cambria Math" panose="02040503050406030204" pitchFamily="18" charset="0"/>
                        </a:rPr>
                        <m:t>={</m:t>
                      </m:r>
                      <m:r>
                        <a:rPr lang="es-MX" b="0" i="1" smtClean="0">
                          <a:latin typeface="Cambria Math" panose="02040503050406030204" pitchFamily="18" charset="0"/>
                        </a:rPr>
                        <m:t>𝑎</m:t>
                      </m:r>
                      <m:r>
                        <a:rPr lang="es-MX" b="0" i="1" smtClean="0">
                          <a:latin typeface="Cambria Math" panose="02040503050406030204" pitchFamily="18" charset="0"/>
                        </a:rPr>
                        <m:t>,</m:t>
                      </m:r>
                      <m:r>
                        <a:rPr lang="es-MX" b="0" i="1" smtClean="0">
                          <a:latin typeface="Cambria Math" panose="02040503050406030204" pitchFamily="18" charset="0"/>
                        </a:rPr>
                        <m:t>𝑏</m:t>
                      </m:r>
                      <m:r>
                        <a:rPr lang="es-MX" b="0" i="1" smtClean="0">
                          <a:latin typeface="Cambria Math" panose="02040503050406030204" pitchFamily="18" charset="0"/>
                        </a:rPr>
                        <m:t>}</m:t>
                      </m:r>
                    </m:oMath>
                  </m:oMathPara>
                </a14:m>
                <a:endParaRPr lang="es-MX" dirty="0"/>
              </a:p>
            </p:txBody>
          </p:sp>
        </mc:Choice>
        <mc:Fallback xmlns="">
          <p:sp>
            <p:nvSpPr>
              <p:cNvPr id="88" name="CuadroTexto 87"/>
              <p:cNvSpPr txBox="1">
                <a:spLocks noRot="1" noChangeAspect="1" noMove="1" noResize="1" noEditPoints="1" noAdjustHandles="1" noChangeArrowheads="1" noChangeShapeType="1" noTextEdit="1"/>
              </p:cNvSpPr>
              <p:nvPr/>
            </p:nvSpPr>
            <p:spPr>
              <a:xfrm>
                <a:off x="500070" y="1281197"/>
                <a:ext cx="1004570" cy="276999"/>
              </a:xfrm>
              <a:prstGeom prst="rect">
                <a:avLst/>
              </a:prstGeom>
              <a:blipFill>
                <a:blip r:embed="rId4"/>
                <a:stretch>
                  <a:fillRect l="-5455" t="-2174" r="-9091" b="-3695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0" name="CuadroTexto 89"/>
              <p:cNvSpPr txBox="1"/>
              <p:nvPr/>
            </p:nvSpPr>
            <p:spPr>
              <a:xfrm>
                <a:off x="500069" y="1713245"/>
                <a:ext cx="12331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Γ</m:t>
                      </m:r>
                      <m:r>
                        <a:rPr lang="es-MX" b="0" i="1" smtClean="0">
                          <a:latin typeface="Cambria Math" panose="02040503050406030204" pitchFamily="18" charset="0"/>
                        </a:rPr>
                        <m:t>={</m:t>
                      </m:r>
                      <m:r>
                        <a:rPr lang="es-MX" i="1" smtClean="0">
                          <a:latin typeface="Cambria Math" panose="02040503050406030204" pitchFamily="18" charset="0"/>
                        </a:rPr>
                        <m:t>•</m:t>
                      </m:r>
                      <m:r>
                        <a:rPr lang="es-MX" b="0" i="1" smtClean="0">
                          <a:latin typeface="Cambria Math" panose="02040503050406030204" pitchFamily="18" charset="0"/>
                        </a:rPr>
                        <m:t>,</m:t>
                      </m:r>
                      <m:r>
                        <a:rPr lang="es-MX" b="0" i="1" smtClean="0">
                          <a:latin typeface="Cambria Math" panose="02040503050406030204" pitchFamily="18" charset="0"/>
                        </a:rPr>
                        <m:t>𝐴</m:t>
                      </m:r>
                      <m:r>
                        <a:rPr lang="es-MX" b="0" i="1" smtClean="0">
                          <a:latin typeface="Cambria Math" panose="02040503050406030204" pitchFamily="18" charset="0"/>
                        </a:rPr>
                        <m:t>,</m:t>
                      </m:r>
                      <m:r>
                        <a:rPr lang="es-MX" b="0" i="1" smtClean="0">
                          <a:latin typeface="Cambria Math" panose="02040503050406030204" pitchFamily="18" charset="0"/>
                        </a:rPr>
                        <m:t>𝐵</m:t>
                      </m:r>
                      <m:r>
                        <a:rPr lang="es-MX" b="0" i="1" smtClean="0">
                          <a:latin typeface="Cambria Math" panose="02040503050406030204" pitchFamily="18" charset="0"/>
                        </a:rPr>
                        <m:t>}</m:t>
                      </m:r>
                    </m:oMath>
                  </m:oMathPara>
                </a14:m>
                <a:endParaRPr lang="es-MX" dirty="0"/>
              </a:p>
            </p:txBody>
          </p:sp>
        </mc:Choice>
        <mc:Fallback xmlns="">
          <p:sp>
            <p:nvSpPr>
              <p:cNvPr id="90" name="CuadroTexto 89"/>
              <p:cNvSpPr txBox="1">
                <a:spLocks noRot="1" noChangeAspect="1" noMove="1" noResize="1" noEditPoints="1" noAdjustHandles="1" noChangeArrowheads="1" noChangeShapeType="1" noTextEdit="1"/>
              </p:cNvSpPr>
              <p:nvPr/>
            </p:nvSpPr>
            <p:spPr>
              <a:xfrm>
                <a:off x="500069" y="1713245"/>
                <a:ext cx="1233158" cy="276999"/>
              </a:xfrm>
              <a:prstGeom prst="rect">
                <a:avLst/>
              </a:prstGeom>
              <a:blipFill>
                <a:blip r:embed="rId5"/>
                <a:stretch>
                  <a:fillRect l="-3960" t="-2222" r="-7426" b="-40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2" name="CuadroTexto 91"/>
              <p:cNvSpPr txBox="1"/>
              <p:nvPr/>
            </p:nvSpPr>
            <p:spPr>
              <a:xfrm>
                <a:off x="500068" y="2146697"/>
                <a:ext cx="7825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MX" i="1" smtClean="0">
                          <a:latin typeface="Cambria Math" panose="02040503050406030204" pitchFamily="18" charset="0"/>
                          <a:ea typeface="Cambria Math" panose="02040503050406030204" pitchFamily="18" charset="0"/>
                        </a:rPr>
                        <m:t>F</m:t>
                      </m:r>
                      <m:r>
                        <a:rPr lang="es-MX" b="0" i="1" smtClean="0">
                          <a:latin typeface="Cambria Math" panose="02040503050406030204" pitchFamily="18" charset="0"/>
                        </a:rPr>
                        <m:t>={</m:t>
                      </m:r>
                      <m:r>
                        <a:rPr lang="es-MX" b="0" i="1" smtClean="0">
                          <a:latin typeface="Cambria Math" panose="02040503050406030204" pitchFamily="18" charset="0"/>
                        </a:rPr>
                        <m:t>𝑣</m:t>
                      </m:r>
                      <m:r>
                        <a:rPr lang="es-MX" b="0" i="1" smtClean="0">
                          <a:latin typeface="Cambria Math" panose="02040503050406030204" pitchFamily="18" charset="0"/>
                        </a:rPr>
                        <m:t>}</m:t>
                      </m:r>
                    </m:oMath>
                  </m:oMathPara>
                </a14:m>
                <a:endParaRPr lang="es-MX" dirty="0"/>
              </a:p>
            </p:txBody>
          </p:sp>
        </mc:Choice>
        <mc:Fallback xmlns="">
          <p:sp>
            <p:nvSpPr>
              <p:cNvPr id="92" name="CuadroTexto 91"/>
              <p:cNvSpPr txBox="1">
                <a:spLocks noRot="1" noChangeAspect="1" noMove="1" noResize="1" noEditPoints="1" noAdjustHandles="1" noChangeArrowheads="1" noChangeShapeType="1" noTextEdit="1"/>
              </p:cNvSpPr>
              <p:nvPr/>
            </p:nvSpPr>
            <p:spPr>
              <a:xfrm>
                <a:off x="500068" y="2146697"/>
                <a:ext cx="782587" cy="276999"/>
              </a:xfrm>
              <a:prstGeom prst="rect">
                <a:avLst/>
              </a:prstGeom>
              <a:blipFill>
                <a:blip r:embed="rId6"/>
                <a:stretch>
                  <a:fillRect l="-7031" t="-2174" r="-11719" b="-3695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4" name="CuadroTexto 93"/>
              <p:cNvSpPr txBox="1"/>
              <p:nvPr/>
            </p:nvSpPr>
            <p:spPr>
              <a:xfrm>
                <a:off x="500067" y="2577341"/>
                <a:ext cx="5786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MX" i="1" smtClean="0">
                          <a:latin typeface="Cambria Math" panose="02040503050406030204" pitchFamily="18" charset="0"/>
                          <a:ea typeface="Cambria Math" panose="02040503050406030204" pitchFamily="18" charset="0"/>
                        </a:rPr>
                        <m:t>B</m:t>
                      </m:r>
                      <m:r>
                        <a:rPr lang="es-MX" b="0" i="1" smtClean="0">
                          <a:latin typeface="Cambria Math" panose="02040503050406030204" pitchFamily="18" charset="0"/>
                        </a:rPr>
                        <m:t>= •</m:t>
                      </m:r>
                    </m:oMath>
                  </m:oMathPara>
                </a14:m>
                <a:endParaRPr lang="es-MX" dirty="0"/>
              </a:p>
            </p:txBody>
          </p:sp>
        </mc:Choice>
        <mc:Fallback xmlns="">
          <p:sp>
            <p:nvSpPr>
              <p:cNvPr id="94" name="CuadroTexto 93"/>
              <p:cNvSpPr txBox="1">
                <a:spLocks noRot="1" noChangeAspect="1" noMove="1" noResize="1" noEditPoints="1" noAdjustHandles="1" noChangeArrowheads="1" noChangeShapeType="1" noTextEdit="1"/>
              </p:cNvSpPr>
              <p:nvPr/>
            </p:nvSpPr>
            <p:spPr>
              <a:xfrm>
                <a:off x="500067" y="2577341"/>
                <a:ext cx="578685" cy="276999"/>
              </a:xfrm>
              <a:prstGeom prst="rect">
                <a:avLst/>
              </a:prstGeom>
              <a:blipFill>
                <a:blip r:embed="rId7"/>
                <a:stretch>
                  <a:fillRect l="-9474" r="-5263" b="-666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6" name="CuadroTexto 95"/>
              <p:cNvSpPr txBox="1"/>
              <p:nvPr/>
            </p:nvSpPr>
            <p:spPr>
              <a:xfrm>
                <a:off x="500067" y="3007985"/>
                <a:ext cx="7067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a:latin typeface="Cambria Math" panose="02040503050406030204" pitchFamily="18" charset="0"/>
                            </a:rPr>
                            <m:t>𝑞</m:t>
                          </m:r>
                        </m:e>
                        <m:sub>
                          <m:r>
                            <a:rPr lang="es-MX" i="1">
                              <a:latin typeface="Cambria Math" panose="02040503050406030204" pitchFamily="18" charset="0"/>
                            </a:rPr>
                            <m:t>0</m:t>
                          </m:r>
                        </m:sub>
                      </m:sSub>
                      <m:r>
                        <a:rPr lang="es-MX" b="0" i="1" smtClean="0">
                          <a:latin typeface="Cambria Math" panose="02040503050406030204" pitchFamily="18" charset="0"/>
                        </a:rPr>
                        <m:t>=</m:t>
                      </m:r>
                      <m:r>
                        <a:rPr lang="es-MX" b="0" i="1" smtClean="0">
                          <a:latin typeface="Cambria Math" panose="02040503050406030204" pitchFamily="18" charset="0"/>
                        </a:rPr>
                        <m:t>𝑝</m:t>
                      </m:r>
                    </m:oMath>
                  </m:oMathPara>
                </a14:m>
                <a:endParaRPr lang="es-MX" dirty="0"/>
              </a:p>
            </p:txBody>
          </p:sp>
        </mc:Choice>
        <mc:Fallback xmlns="">
          <p:sp>
            <p:nvSpPr>
              <p:cNvPr id="96" name="CuadroTexto 95"/>
              <p:cNvSpPr txBox="1">
                <a:spLocks noRot="1" noChangeAspect="1" noMove="1" noResize="1" noEditPoints="1" noAdjustHandles="1" noChangeArrowheads="1" noChangeShapeType="1" noTextEdit="1"/>
              </p:cNvSpPr>
              <p:nvPr/>
            </p:nvSpPr>
            <p:spPr>
              <a:xfrm>
                <a:off x="500067" y="3007985"/>
                <a:ext cx="706797" cy="276999"/>
              </a:xfrm>
              <a:prstGeom prst="rect">
                <a:avLst/>
              </a:prstGeom>
              <a:blipFill>
                <a:blip r:embed="rId8"/>
                <a:stretch>
                  <a:fillRect l="-8621" r="-7759" b="-23913"/>
                </a:stretch>
              </a:blipFill>
            </p:spPr>
            <p:txBody>
              <a:bodyPr/>
              <a:lstStyle/>
              <a:p>
                <a:r>
                  <a:rPr lang="es-MX">
                    <a:noFill/>
                  </a:rPr>
                  <a:t> </a:t>
                </a:r>
              </a:p>
            </p:txBody>
          </p:sp>
        </mc:Fallback>
      </mc:AlternateContent>
      <p:sp>
        <p:nvSpPr>
          <p:cNvPr id="6" name="CuadroTexto 5"/>
          <p:cNvSpPr txBox="1"/>
          <p:nvPr/>
        </p:nvSpPr>
        <p:spPr>
          <a:xfrm>
            <a:off x="421232" y="305257"/>
            <a:ext cx="1781257" cy="400110"/>
          </a:xfrm>
          <a:prstGeom prst="rect">
            <a:avLst/>
          </a:prstGeom>
          <a:noFill/>
        </p:spPr>
        <p:txBody>
          <a:bodyPr wrap="none" rtlCol="0">
            <a:spAutoFit/>
          </a:bodyPr>
          <a:lstStyle/>
          <a:p>
            <a:r>
              <a:rPr lang="es-MX" sz="2000" b="1" dirty="0" smtClean="0"/>
              <a:t>Configuración</a:t>
            </a:r>
            <a:r>
              <a:rPr lang="es-MX" dirty="0" smtClean="0"/>
              <a:t> </a:t>
            </a:r>
            <a:endParaRPr lang="es-MX" dirty="0"/>
          </a:p>
        </p:txBody>
      </p:sp>
      <p:sp>
        <p:nvSpPr>
          <p:cNvPr id="35" name="CuadroTexto 34"/>
          <p:cNvSpPr txBox="1"/>
          <p:nvPr/>
        </p:nvSpPr>
        <p:spPr>
          <a:xfrm>
            <a:off x="7063011" y="5584593"/>
            <a:ext cx="1099981" cy="369332"/>
          </a:xfrm>
          <a:prstGeom prst="rect">
            <a:avLst/>
          </a:prstGeom>
          <a:noFill/>
          <a:ln w="19050">
            <a:solidFill>
              <a:schemeClr val="tx1"/>
            </a:solidFill>
          </a:ln>
        </p:spPr>
        <p:txBody>
          <a:bodyPr wrap="none" rtlCol="0">
            <a:spAutoFit/>
          </a:bodyPr>
          <a:lstStyle/>
          <a:p>
            <a:r>
              <a:rPr lang="es-MX" dirty="0" smtClean="0"/>
              <a:t>Aceptada</a:t>
            </a:r>
            <a:endParaRPr lang="es-MX" dirty="0"/>
          </a:p>
        </p:txBody>
      </p:sp>
      <p:cxnSp>
        <p:nvCxnSpPr>
          <p:cNvPr id="103" name="Conector recto 102"/>
          <p:cNvCxnSpPr>
            <a:stCxn id="112" idx="2"/>
            <a:endCxn id="35" idx="0"/>
          </p:cNvCxnSpPr>
          <p:nvPr/>
        </p:nvCxnSpPr>
        <p:spPr>
          <a:xfrm flipH="1">
            <a:off x="7613002" y="5256265"/>
            <a:ext cx="1" cy="328328"/>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105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fade">
                                      <p:cBhvr>
                                        <p:cTn id="17" dur="500"/>
                                        <p:tgtEl>
                                          <p:spTgt spid="1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fade">
                                      <p:cBhvr>
                                        <p:cTn id="27" dur="500"/>
                                        <p:tgtEl>
                                          <p:spTgt spid="1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2"/>
                                        </p:tgtEl>
                                        <p:attrNameLst>
                                          <p:attrName>style.visibility</p:attrName>
                                        </p:attrNameLst>
                                      </p:cBhvr>
                                      <p:to>
                                        <p:strVal val="visible"/>
                                      </p:to>
                                    </p:set>
                                    <p:animEffect transition="in" filter="fade">
                                      <p:cBhvr>
                                        <p:cTn id="32" dur="500"/>
                                        <p:tgtEl>
                                          <p:spTgt spid="1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7"/>
                                        </p:tgtEl>
                                        <p:attrNameLst>
                                          <p:attrName>style.visibility</p:attrName>
                                        </p:attrNameLst>
                                      </p:cBhvr>
                                      <p:to>
                                        <p:strVal val="visible"/>
                                      </p:to>
                                    </p:set>
                                    <p:animEffect transition="in" filter="fade">
                                      <p:cBhvr>
                                        <p:cTn id="37" dur="500"/>
                                        <p:tgtEl>
                                          <p:spTgt spid="1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fade">
                                      <p:cBhvr>
                                        <p:cTn id="42" dur="500"/>
                                        <p:tgtEl>
                                          <p:spTgt spid="14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nodeType="withEffect">
                                  <p:stCondLst>
                                    <p:cond delay="0"/>
                                  </p:stCondLst>
                                  <p:childTnLst>
                                    <p:set>
                                      <p:cBhvr>
                                        <p:cTn id="49" dur="1" fill="hold">
                                          <p:stCondLst>
                                            <p:cond delay="0"/>
                                          </p:stCondLst>
                                        </p:cTn>
                                        <p:tgtEl>
                                          <p:spTgt spid="103"/>
                                        </p:tgtEl>
                                        <p:attrNameLst>
                                          <p:attrName>style.visibility</p:attrName>
                                        </p:attrNameLst>
                                      </p:cBhvr>
                                      <p:to>
                                        <p:strVal val="visible"/>
                                      </p:to>
                                    </p:set>
                                    <p:animEffect transition="in" filter="fade">
                                      <p:cBhvr>
                                        <p:cTn id="5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Tipos de máquinas de Turing</a:t>
            </a:r>
            <a:endParaRPr lang="es-MX" dirty="0"/>
          </a:p>
        </p:txBody>
      </p:sp>
      <p:sp>
        <p:nvSpPr>
          <p:cNvPr id="3" name="Marcador de texto 2"/>
          <p:cNvSpPr>
            <a:spLocks noGrp="1"/>
          </p:cNvSpPr>
          <p:nvPr>
            <p:ph type="body" idx="1"/>
          </p:nvPr>
        </p:nvSpPr>
        <p:spPr/>
        <p:txBody>
          <a:bodyPr/>
          <a:lstStyle/>
          <a:p>
            <a:r>
              <a:rPr lang="es-MX" dirty="0"/>
              <a:t>Maquina de Turing con cinta multipista</a:t>
            </a:r>
          </a:p>
        </p:txBody>
      </p:sp>
    </p:spTree>
    <p:extLst>
      <p:ext uri="{BB962C8B-B14F-4D97-AF65-F5344CB8AC3E}">
        <p14:creationId xmlns:p14="http://schemas.microsoft.com/office/powerpoint/2010/main" val="171420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Maquina de Turing con cinta multipista</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522413" y="1904999"/>
                <a:ext cx="9134391" cy="2964161"/>
              </a:xfrm>
            </p:spPr>
            <p:txBody>
              <a:bodyPr/>
              <a:lstStyle/>
              <a:p>
                <a:pPr marL="0" indent="0" algn="just">
                  <a:buNone/>
                </a:pPr>
                <a:r>
                  <a:rPr lang="es-MX" dirty="0" smtClean="0"/>
                  <a:t>Tiene un solo cabezal, la </a:t>
                </a:r>
                <a:r>
                  <a:rPr lang="es-MX" dirty="0"/>
                  <a:t>cinta está </a:t>
                </a:r>
                <a:r>
                  <a:rPr lang="es-MX" dirty="0" smtClean="0"/>
                  <a:t>dividida </a:t>
                </a:r>
                <a:r>
                  <a:rPr lang="es-MX" dirty="0"/>
                  <a:t>por </a:t>
                </a:r>
                <a:r>
                  <a:rPr lang="es-MX" dirty="0" smtClean="0"/>
                  <a:t>un numero finito de </a:t>
                </a:r>
                <a:r>
                  <a:rPr lang="es-MX" i="1" dirty="0" smtClean="0"/>
                  <a:t>k</a:t>
                </a:r>
                <a:r>
                  <a:rPr lang="es-MX" dirty="0" smtClean="0"/>
                  <a:t> pistas, </a:t>
                </a:r>
                <a:r>
                  <a:rPr lang="es-MX" dirty="0"/>
                  <a:t>por lo tanto, cada celda de la </a:t>
                </a:r>
                <a:r>
                  <a:rPr lang="es-MX" dirty="0" smtClean="0"/>
                  <a:t>cinta está </a:t>
                </a:r>
                <a:r>
                  <a:rPr lang="es-MX" dirty="0"/>
                  <a:t>subdividida en </a:t>
                </a:r>
                <a:r>
                  <a:rPr lang="es-MX" dirty="0" smtClean="0"/>
                  <a:t>k </a:t>
                </a:r>
                <a:r>
                  <a:rPr lang="es-MX" dirty="0"/>
                  <a:t>subceldas, lo que permite almacenar </a:t>
                </a:r>
                <a:r>
                  <a:rPr lang="es-MX" dirty="0" smtClean="0"/>
                  <a:t>k </a:t>
                </a:r>
                <a:r>
                  <a:rPr lang="es-MX" dirty="0"/>
                  <a:t>símbolos por </a:t>
                </a:r>
                <a:r>
                  <a:rPr lang="es-MX" dirty="0" smtClean="0"/>
                  <a:t>celda.</a:t>
                </a:r>
              </a:p>
              <a:p>
                <a:pPr marL="0" indent="0" algn="just">
                  <a:buNone/>
                </a:pPr>
                <a:r>
                  <a:rPr lang="es-MX" dirty="0" smtClean="0"/>
                  <a:t>La función de transición queda definida como:</a:t>
                </a:r>
              </a:p>
              <a:p>
                <a:pPr marL="0" indent="0" algn="just">
                  <a:buNone/>
                </a:pPr>
                <a:endParaRPr lang="es-MX" sz="100" dirty="0" smtClean="0"/>
              </a:p>
              <a:p>
                <a:pPr marL="0" indent="0" algn="r">
                  <a:buNone/>
                </a:pPr>
                <a14:m>
                  <m:oMathPara xmlns:m="http://schemas.openxmlformats.org/officeDocument/2006/math">
                    <m:oMathParaPr>
                      <m:jc m:val="right"/>
                    </m:oMathParaPr>
                    <m:oMath xmlns:m="http://schemas.openxmlformats.org/officeDocument/2006/math">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𝛿</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𝑄</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p>
                        <m:sSupPr>
                          <m:ctrlP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pPr>
                        <m:e>
                          <m:r>
                            <m:rPr>
                              <m:sty m:val="p"/>
                            </m:rPr>
                            <a:rPr lang="el-GR"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Γ</m:t>
                          </m:r>
                        </m:e>
                        <m:sup>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𝐾</m:t>
                          </m:r>
                        </m:sup>
                      </m:sSup>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𝑄</m:t>
                      </m:r>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p>
                        <m:sSupPr>
                          <m:ctrlP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pPr>
                        <m:e>
                          <m:r>
                            <m:rPr>
                              <m:sty m:val="p"/>
                            </m:rPr>
                            <a:rPr lang="el-GR"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Γ</m:t>
                          </m:r>
                        </m:e>
                        <m:sup>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𝐾</m:t>
                          </m:r>
                        </m:sup>
                      </m:sSup>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d>
                        <m:dPr>
                          <m:begChr m:val="{"/>
                          <m:endChr m:val="}"/>
                          <m:ctrlP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𝐷</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𝐼</m:t>
                          </m:r>
                        </m:e>
                      </m:d>
                    </m:oMath>
                  </m:oMathPara>
                </a14:m>
                <a:endParaRPr lang="es-MX" i="1" dirty="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endParaRPr>
              </a:p>
              <a:p>
                <a:pPr marL="0" indent="0" algn="r">
                  <a:buNone/>
                </a:pPr>
                <a14:m>
                  <m:oMath xmlns:m="http://schemas.openxmlformats.org/officeDocument/2006/math">
                    <m:r>
                      <a:rPr lang="es-MX"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𝛿</m:t>
                    </m:r>
                    <m:d>
                      <m:dPr>
                        <m:ctrlP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𝑞</m:t>
                        </m:r>
                        <m: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d>
                          <m:dPr>
                            <m:begChr m:val="["/>
                            <m:endChr m:val="]"/>
                            <m:ctrlP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sSub>
                              <m:sSubPr>
                                <m:ctrlP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𝑋</m:t>
                                </m:r>
                              </m:e>
                              <m:sub>
                                <m: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𝑖</m:t>
                                </m:r>
                              </m:sub>
                            </m:sSub>
                            <m: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𝐵</m:t>
                            </m:r>
                            <m: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𝐵</m:t>
                                </m:r>
                              </m:e>
                              <m:sub>
                                <m: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𝑘</m:t>
                                </m:r>
                              </m:sub>
                            </m:sSub>
                          </m:e>
                        </m:d>
                      </m:e>
                    </m:d>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𝑝</m:t>
                    </m:r>
                    <m: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𝑌</m:t>
                        </m:r>
                      </m:e>
                      <m:sub>
                        <m: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𝑖</m:t>
                        </m:r>
                      </m:sub>
                    </m:sSub>
                    <m: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 </m:t>
                    </m:r>
                    <m: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𝐵</m:t>
                    </m:r>
                    <m: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 </m:t>
                    </m:r>
                    <m:sSub>
                      <m:sSubPr>
                        <m:ctrlP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𝐵</m:t>
                        </m:r>
                      </m:e>
                      <m:sub>
                        <m: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𝑘</m:t>
                        </m:r>
                      </m:sub>
                    </m:sSub>
                    <m: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𝐷</m:t>
                    </m:r>
                    <m:r>
                      <a:rPr lang="es-MX"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oMath>
                </a14:m>
                <a:r>
                  <a:rPr lang="es-MX" dirty="0" smtClean="0">
                    <a:ln w="0"/>
                    <a:solidFill>
                      <a:schemeClr val="tx1"/>
                    </a:solidFill>
                    <a:effectLst>
                      <a:outerShdw blurRad="38100" dist="25400" dir="5400000" algn="ctr" rotWithShape="0">
                        <a:srgbClr val="6E747A">
                          <a:alpha val="43000"/>
                        </a:srgbClr>
                      </a:outerShdw>
                    </a:effectLst>
                  </a:rPr>
                  <a:t>  </a:t>
                </a:r>
                <a:endParaRPr lang="es-MX" dirty="0">
                  <a:ln w="0"/>
                  <a:solidFill>
                    <a:schemeClr val="tx1"/>
                  </a:solidFill>
                  <a:effectLst>
                    <a:outerShdw blurRad="38100" dist="25400" dir="5400000" algn="ctr" rotWithShape="0">
                      <a:srgbClr val="6E747A">
                        <a:alpha val="43000"/>
                      </a:srgbClr>
                    </a:outerShdw>
                  </a:effectLst>
                </a:endParaRP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522413" y="1904999"/>
                <a:ext cx="9134391" cy="2964161"/>
              </a:xfrm>
              <a:blipFill>
                <a:blip r:embed="rId2"/>
                <a:stretch>
                  <a:fillRect l="-1068" t="-2669" r="-1001"/>
                </a:stretch>
              </a:blipFill>
            </p:spPr>
            <p:txBody>
              <a:bodyPr/>
              <a:lstStyle/>
              <a:p>
                <a:r>
                  <a:rPr lang="es-MX">
                    <a:noFill/>
                  </a:rPr>
                  <a:t> </a:t>
                </a:r>
              </a:p>
            </p:txBody>
          </p:sp>
        </mc:Fallback>
      </mc:AlternateContent>
      <p:grpSp>
        <p:nvGrpSpPr>
          <p:cNvPr id="50" name="Grupo 49"/>
          <p:cNvGrpSpPr/>
          <p:nvPr/>
        </p:nvGrpSpPr>
        <p:grpSpPr>
          <a:xfrm>
            <a:off x="1269876" y="5085184"/>
            <a:ext cx="6840000" cy="1303358"/>
            <a:chOff x="1269876" y="5085184"/>
            <a:chExt cx="6840000" cy="1297494"/>
          </a:xfrm>
        </p:grpSpPr>
        <p:cxnSp>
          <p:nvCxnSpPr>
            <p:cNvPr id="8" name="Conector recto 7"/>
            <p:cNvCxnSpPr/>
            <p:nvPr/>
          </p:nvCxnSpPr>
          <p:spPr>
            <a:xfrm>
              <a:off x="1773932" y="5085184"/>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422004" y="5085184"/>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3070076" y="5085184"/>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3718148" y="5085184"/>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4366220" y="5085184"/>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5014292" y="5085184"/>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5662364" y="5085184"/>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6310436" y="5085184"/>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a:off x="6958508" y="5085184"/>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7606580" y="5085184"/>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flipH="1">
              <a:off x="1269876" y="5085184"/>
              <a:ext cx="6840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Conector recto 46"/>
            <p:cNvCxnSpPr/>
            <p:nvPr/>
          </p:nvCxnSpPr>
          <p:spPr>
            <a:xfrm flipH="1">
              <a:off x="1269876" y="5517232"/>
              <a:ext cx="6840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Conector recto 47"/>
            <p:cNvCxnSpPr/>
            <p:nvPr/>
          </p:nvCxnSpPr>
          <p:spPr>
            <a:xfrm flipH="1">
              <a:off x="1269876" y="5949280"/>
              <a:ext cx="6840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Conector recto 48"/>
            <p:cNvCxnSpPr/>
            <p:nvPr/>
          </p:nvCxnSpPr>
          <p:spPr>
            <a:xfrm flipH="1">
              <a:off x="1269876" y="6382678"/>
              <a:ext cx="684000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 name="CuadroTexto 3"/>
          <p:cNvSpPr txBox="1"/>
          <p:nvPr/>
        </p:nvSpPr>
        <p:spPr>
          <a:xfrm>
            <a:off x="1917948" y="5116541"/>
            <a:ext cx="320922" cy="369332"/>
          </a:xfrm>
          <a:prstGeom prst="rect">
            <a:avLst/>
          </a:prstGeom>
          <a:noFill/>
        </p:spPr>
        <p:txBody>
          <a:bodyPr wrap="none" rtlCol="0">
            <a:spAutoFit/>
          </a:bodyPr>
          <a:lstStyle/>
          <a:p>
            <a:r>
              <a:rPr lang="es-MX" dirty="0" smtClean="0"/>
              <a:t>B</a:t>
            </a:r>
            <a:endParaRPr lang="es-MX" dirty="0"/>
          </a:p>
        </p:txBody>
      </p:sp>
      <mc:AlternateContent xmlns:mc="http://schemas.openxmlformats.org/markup-compatibility/2006" xmlns:a14="http://schemas.microsoft.com/office/drawing/2010/main">
        <mc:Choice Requires="a14">
          <p:sp>
            <p:nvSpPr>
              <p:cNvPr id="21" name="CuadroTexto 20"/>
              <p:cNvSpPr txBox="1"/>
              <p:nvPr/>
            </p:nvSpPr>
            <p:spPr>
              <a:xfrm>
                <a:off x="2542384" y="5085184"/>
                <a:ext cx="4721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𝑋</m:t>
                          </m:r>
                        </m:e>
                        <m:sub>
                          <m:r>
                            <a:rPr lang="es-MX" b="0" i="1" smtClean="0">
                              <a:latin typeface="Cambria Math" panose="02040503050406030204" pitchFamily="18" charset="0"/>
                            </a:rPr>
                            <m:t>1</m:t>
                          </m:r>
                        </m:sub>
                      </m:sSub>
                    </m:oMath>
                  </m:oMathPara>
                </a14:m>
                <a:endParaRPr lang="es-MX" dirty="0"/>
              </a:p>
            </p:txBody>
          </p:sp>
        </mc:Choice>
        <mc:Fallback xmlns="">
          <p:sp>
            <p:nvSpPr>
              <p:cNvPr id="21" name="CuadroTexto 20"/>
              <p:cNvSpPr txBox="1">
                <a:spLocks noRot="1" noChangeAspect="1" noMove="1" noResize="1" noEditPoints="1" noAdjustHandles="1" noChangeArrowheads="1" noChangeShapeType="1" noTextEdit="1"/>
              </p:cNvSpPr>
              <p:nvPr/>
            </p:nvSpPr>
            <p:spPr>
              <a:xfrm>
                <a:off x="2542384" y="5085184"/>
                <a:ext cx="472116" cy="369332"/>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2" name="CuadroTexto 21"/>
              <p:cNvSpPr txBox="1"/>
              <p:nvPr/>
            </p:nvSpPr>
            <p:spPr>
              <a:xfrm>
                <a:off x="3190455" y="5113176"/>
                <a:ext cx="4774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𝑋</m:t>
                          </m:r>
                        </m:e>
                        <m:sub>
                          <m:r>
                            <a:rPr lang="es-MX" b="0" i="1" smtClean="0">
                              <a:latin typeface="Cambria Math" panose="02040503050406030204" pitchFamily="18" charset="0"/>
                            </a:rPr>
                            <m:t>2</m:t>
                          </m:r>
                        </m:sub>
                      </m:sSub>
                    </m:oMath>
                  </m:oMathPara>
                </a14:m>
                <a:endParaRPr lang="es-MX" dirty="0"/>
              </a:p>
            </p:txBody>
          </p:sp>
        </mc:Choice>
        <mc:Fallback xmlns="">
          <p:sp>
            <p:nvSpPr>
              <p:cNvPr id="22" name="CuadroTexto 21"/>
              <p:cNvSpPr txBox="1">
                <a:spLocks noRot="1" noChangeAspect="1" noMove="1" noResize="1" noEditPoints="1" noAdjustHandles="1" noChangeArrowheads="1" noChangeShapeType="1" noTextEdit="1"/>
              </p:cNvSpPr>
              <p:nvPr/>
            </p:nvSpPr>
            <p:spPr>
              <a:xfrm>
                <a:off x="3190455" y="5113176"/>
                <a:ext cx="477438" cy="369332"/>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3" name="CuadroTexto 22"/>
              <p:cNvSpPr txBox="1"/>
              <p:nvPr/>
            </p:nvSpPr>
            <p:spPr>
              <a:xfrm>
                <a:off x="4496810" y="5130538"/>
                <a:ext cx="444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𝑋</m:t>
                          </m:r>
                        </m:e>
                        <m:sub>
                          <m:r>
                            <a:rPr lang="es-MX" b="0" i="1" smtClean="0">
                              <a:latin typeface="Cambria Math" panose="02040503050406030204" pitchFamily="18" charset="0"/>
                            </a:rPr>
                            <m:t>𝑖</m:t>
                          </m:r>
                        </m:sub>
                      </m:sSub>
                    </m:oMath>
                  </m:oMathPara>
                </a14:m>
                <a:endParaRPr lang="es-MX" dirty="0"/>
              </a:p>
            </p:txBody>
          </p:sp>
        </mc:Choice>
        <mc:Fallback xmlns="">
          <p:sp>
            <p:nvSpPr>
              <p:cNvPr id="23" name="CuadroTexto 22"/>
              <p:cNvSpPr txBox="1">
                <a:spLocks noRot="1" noChangeAspect="1" noMove="1" noResize="1" noEditPoints="1" noAdjustHandles="1" noChangeArrowheads="1" noChangeShapeType="1" noTextEdit="1"/>
              </p:cNvSpPr>
              <p:nvPr/>
            </p:nvSpPr>
            <p:spPr>
              <a:xfrm>
                <a:off x="4496810" y="5130538"/>
                <a:ext cx="444737" cy="369332"/>
              </a:xfrm>
              <a:prstGeom prst="rect">
                <a:avLst/>
              </a:prstGeom>
              <a:blipFill>
                <a:blip r:embed="rId5"/>
                <a:stretch>
                  <a:fillRect b="-1667"/>
                </a:stretch>
              </a:blipFill>
            </p:spPr>
            <p:txBody>
              <a:bodyPr/>
              <a:lstStyle/>
              <a:p>
                <a:r>
                  <a:rPr lang="es-MX">
                    <a:noFill/>
                  </a:rPr>
                  <a:t> </a:t>
                </a:r>
              </a:p>
            </p:txBody>
          </p:sp>
        </mc:Fallback>
      </mc:AlternateContent>
      <p:sp>
        <p:nvSpPr>
          <p:cNvPr id="24" name="CuadroTexto 23"/>
          <p:cNvSpPr txBox="1"/>
          <p:nvPr/>
        </p:nvSpPr>
        <p:spPr>
          <a:xfrm>
            <a:off x="3864184" y="5090823"/>
            <a:ext cx="367408" cy="369332"/>
          </a:xfrm>
          <a:prstGeom prst="rect">
            <a:avLst/>
          </a:prstGeom>
          <a:noFill/>
        </p:spPr>
        <p:txBody>
          <a:bodyPr wrap="none" rtlCol="0">
            <a:spAutoFit/>
          </a:bodyPr>
          <a:lstStyle/>
          <a:p>
            <a:r>
              <a:rPr lang="es-MX" dirty="0" smtClean="0"/>
              <a:t>…</a:t>
            </a:r>
            <a:endParaRPr lang="es-MX" dirty="0"/>
          </a:p>
        </p:txBody>
      </p:sp>
      <p:sp>
        <p:nvSpPr>
          <p:cNvPr id="25" name="CuadroTexto 24"/>
          <p:cNvSpPr txBox="1"/>
          <p:nvPr/>
        </p:nvSpPr>
        <p:spPr>
          <a:xfrm>
            <a:off x="5189648" y="5079546"/>
            <a:ext cx="367408" cy="369332"/>
          </a:xfrm>
          <a:prstGeom prst="rect">
            <a:avLst/>
          </a:prstGeom>
          <a:noFill/>
        </p:spPr>
        <p:txBody>
          <a:bodyPr wrap="none" rtlCol="0">
            <a:spAutoFit/>
          </a:bodyPr>
          <a:lstStyle/>
          <a:p>
            <a:r>
              <a:rPr lang="es-MX" dirty="0" smtClean="0"/>
              <a:t>…</a:t>
            </a:r>
            <a:endParaRPr lang="es-MX" dirty="0"/>
          </a:p>
        </p:txBody>
      </p:sp>
      <mc:AlternateContent xmlns:mc="http://schemas.openxmlformats.org/markup-compatibility/2006" xmlns:a14="http://schemas.microsoft.com/office/drawing/2010/main">
        <mc:Choice Requires="a14">
          <p:sp>
            <p:nvSpPr>
              <p:cNvPr id="26" name="CuadroTexto 25"/>
              <p:cNvSpPr txBox="1"/>
              <p:nvPr/>
            </p:nvSpPr>
            <p:spPr>
              <a:xfrm>
                <a:off x="5668855" y="5119909"/>
                <a:ext cx="7111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𝑋</m:t>
                          </m:r>
                        </m:e>
                        <m:sub>
                          <m:r>
                            <a:rPr lang="es-MX" b="0" i="1" smtClean="0">
                              <a:latin typeface="Cambria Math" panose="02040503050406030204" pitchFamily="18" charset="0"/>
                            </a:rPr>
                            <m:t>𝑛</m:t>
                          </m:r>
                          <m:r>
                            <a:rPr lang="es-MX" b="0" i="1" smtClean="0">
                              <a:latin typeface="Cambria Math" panose="02040503050406030204" pitchFamily="18" charset="0"/>
                            </a:rPr>
                            <m:t>−1</m:t>
                          </m:r>
                        </m:sub>
                      </m:sSub>
                    </m:oMath>
                  </m:oMathPara>
                </a14:m>
                <a:endParaRPr lang="es-MX" dirty="0"/>
              </a:p>
            </p:txBody>
          </p:sp>
        </mc:Choice>
        <mc:Fallback xmlns="">
          <p:sp>
            <p:nvSpPr>
              <p:cNvPr id="26" name="CuadroTexto 25"/>
              <p:cNvSpPr txBox="1">
                <a:spLocks noRot="1" noChangeAspect="1" noMove="1" noResize="1" noEditPoints="1" noAdjustHandles="1" noChangeArrowheads="1" noChangeShapeType="1" noTextEdit="1"/>
              </p:cNvSpPr>
              <p:nvPr/>
            </p:nvSpPr>
            <p:spPr>
              <a:xfrm>
                <a:off x="5668855" y="5119909"/>
                <a:ext cx="711157" cy="369332"/>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7" name="CuadroTexto 26"/>
              <p:cNvSpPr txBox="1"/>
              <p:nvPr/>
            </p:nvSpPr>
            <p:spPr>
              <a:xfrm>
                <a:off x="6428400" y="5113176"/>
                <a:ext cx="49154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𝑋</m:t>
                          </m:r>
                        </m:e>
                        <m:sub>
                          <m:r>
                            <a:rPr lang="es-MX" b="0" i="1" smtClean="0">
                              <a:latin typeface="Cambria Math" panose="02040503050406030204" pitchFamily="18" charset="0"/>
                            </a:rPr>
                            <m:t>𝑛</m:t>
                          </m:r>
                        </m:sub>
                      </m:sSub>
                    </m:oMath>
                  </m:oMathPara>
                </a14:m>
                <a:endParaRPr lang="es-MX" dirty="0"/>
              </a:p>
            </p:txBody>
          </p:sp>
        </mc:Choice>
        <mc:Fallback xmlns="">
          <p:sp>
            <p:nvSpPr>
              <p:cNvPr id="27" name="CuadroTexto 26"/>
              <p:cNvSpPr txBox="1">
                <a:spLocks noRot="1" noChangeAspect="1" noMove="1" noResize="1" noEditPoints="1" noAdjustHandles="1" noChangeArrowheads="1" noChangeShapeType="1" noTextEdit="1"/>
              </p:cNvSpPr>
              <p:nvPr/>
            </p:nvSpPr>
            <p:spPr>
              <a:xfrm>
                <a:off x="6428400" y="5113176"/>
                <a:ext cx="491545" cy="369332"/>
              </a:xfrm>
              <a:prstGeom prst="rect">
                <a:avLst/>
              </a:prstGeom>
              <a:blipFill>
                <a:blip r:embed="rId7"/>
                <a:stretch>
                  <a:fillRect/>
                </a:stretch>
              </a:blipFill>
            </p:spPr>
            <p:txBody>
              <a:bodyPr/>
              <a:lstStyle/>
              <a:p>
                <a:r>
                  <a:rPr lang="es-MX">
                    <a:noFill/>
                  </a:rPr>
                  <a:t> </a:t>
                </a:r>
              </a:p>
            </p:txBody>
          </p:sp>
        </mc:Fallback>
      </mc:AlternateContent>
      <p:sp>
        <p:nvSpPr>
          <p:cNvPr id="28" name="CuadroTexto 27"/>
          <p:cNvSpPr txBox="1"/>
          <p:nvPr/>
        </p:nvSpPr>
        <p:spPr>
          <a:xfrm>
            <a:off x="7141642" y="5124010"/>
            <a:ext cx="320922" cy="369332"/>
          </a:xfrm>
          <a:prstGeom prst="rect">
            <a:avLst/>
          </a:prstGeom>
          <a:noFill/>
        </p:spPr>
        <p:txBody>
          <a:bodyPr wrap="none" rtlCol="0">
            <a:spAutoFit/>
          </a:bodyPr>
          <a:lstStyle/>
          <a:p>
            <a:r>
              <a:rPr lang="es-MX" dirty="0" smtClean="0"/>
              <a:t>B</a:t>
            </a:r>
            <a:endParaRPr lang="es-MX" dirty="0"/>
          </a:p>
        </p:txBody>
      </p:sp>
      <mc:AlternateContent xmlns:mc="http://schemas.openxmlformats.org/markup-compatibility/2006" xmlns:a14="http://schemas.microsoft.com/office/drawing/2010/main">
        <mc:Choice Requires="a14">
          <p:sp>
            <p:nvSpPr>
              <p:cNvPr id="30" name="CuadroTexto 29"/>
              <p:cNvSpPr txBox="1"/>
              <p:nvPr/>
            </p:nvSpPr>
            <p:spPr>
              <a:xfrm>
                <a:off x="2493007" y="5979914"/>
                <a:ext cx="4903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𝐵</m:t>
                          </m:r>
                        </m:e>
                        <m:sub>
                          <m:r>
                            <a:rPr lang="es-MX" b="0" i="1" smtClean="0">
                              <a:latin typeface="Cambria Math" panose="02040503050406030204" pitchFamily="18" charset="0"/>
                            </a:rPr>
                            <m:t>𝑘</m:t>
                          </m:r>
                        </m:sub>
                      </m:sSub>
                    </m:oMath>
                  </m:oMathPara>
                </a14:m>
                <a:endParaRPr lang="es-MX" dirty="0"/>
              </a:p>
            </p:txBody>
          </p:sp>
        </mc:Choice>
        <mc:Fallback xmlns="">
          <p:sp>
            <p:nvSpPr>
              <p:cNvPr id="30" name="CuadroTexto 29"/>
              <p:cNvSpPr txBox="1">
                <a:spLocks noRot="1" noChangeAspect="1" noMove="1" noResize="1" noEditPoints="1" noAdjustHandles="1" noChangeArrowheads="1" noChangeShapeType="1" noTextEdit="1"/>
              </p:cNvSpPr>
              <p:nvPr/>
            </p:nvSpPr>
            <p:spPr>
              <a:xfrm>
                <a:off x="2493007" y="5979914"/>
                <a:ext cx="490391" cy="369332"/>
              </a:xfrm>
              <a:prstGeom prst="rect">
                <a:avLst/>
              </a:prstGeom>
              <a:blipFill>
                <a:blip r:embed="rId8"/>
                <a:stretch>
                  <a:fillRect/>
                </a:stretch>
              </a:blipFill>
            </p:spPr>
            <p:txBody>
              <a:bodyPr/>
              <a:lstStyle/>
              <a:p>
                <a:r>
                  <a:rPr lang="es-MX">
                    <a:noFill/>
                  </a:rPr>
                  <a:t> </a:t>
                </a:r>
              </a:p>
            </p:txBody>
          </p:sp>
        </mc:Fallback>
      </mc:AlternateContent>
      <p:sp>
        <p:nvSpPr>
          <p:cNvPr id="36" name="CuadroTexto 35"/>
          <p:cNvSpPr txBox="1"/>
          <p:nvPr/>
        </p:nvSpPr>
        <p:spPr>
          <a:xfrm>
            <a:off x="5178248" y="5946482"/>
            <a:ext cx="367408" cy="369332"/>
          </a:xfrm>
          <a:prstGeom prst="rect">
            <a:avLst/>
          </a:prstGeom>
          <a:noFill/>
        </p:spPr>
        <p:txBody>
          <a:bodyPr wrap="none" rtlCol="0">
            <a:spAutoFit/>
          </a:bodyPr>
          <a:lstStyle/>
          <a:p>
            <a:r>
              <a:rPr lang="es-MX" dirty="0" smtClean="0"/>
              <a:t>…</a:t>
            </a:r>
            <a:endParaRPr lang="es-MX" dirty="0"/>
          </a:p>
        </p:txBody>
      </p:sp>
      <p:sp>
        <p:nvSpPr>
          <p:cNvPr id="37" name="CuadroTexto 36"/>
          <p:cNvSpPr txBox="1"/>
          <p:nvPr/>
        </p:nvSpPr>
        <p:spPr>
          <a:xfrm>
            <a:off x="3868214" y="5946482"/>
            <a:ext cx="367408" cy="369332"/>
          </a:xfrm>
          <a:prstGeom prst="rect">
            <a:avLst/>
          </a:prstGeom>
          <a:noFill/>
        </p:spPr>
        <p:txBody>
          <a:bodyPr wrap="none" rtlCol="0">
            <a:spAutoFit/>
          </a:bodyPr>
          <a:lstStyle/>
          <a:p>
            <a:r>
              <a:rPr lang="es-MX" dirty="0" smtClean="0"/>
              <a:t>…</a:t>
            </a:r>
            <a:endParaRPr lang="es-MX" dirty="0"/>
          </a:p>
        </p:txBody>
      </p:sp>
      <p:sp>
        <p:nvSpPr>
          <p:cNvPr id="38" name="CuadroTexto 37"/>
          <p:cNvSpPr txBox="1"/>
          <p:nvPr/>
        </p:nvSpPr>
        <p:spPr>
          <a:xfrm>
            <a:off x="5178248" y="5499870"/>
            <a:ext cx="367408" cy="369332"/>
          </a:xfrm>
          <a:prstGeom prst="rect">
            <a:avLst/>
          </a:prstGeom>
          <a:noFill/>
        </p:spPr>
        <p:txBody>
          <a:bodyPr wrap="none" rtlCol="0">
            <a:spAutoFit/>
          </a:bodyPr>
          <a:lstStyle/>
          <a:p>
            <a:r>
              <a:rPr lang="es-MX" dirty="0" smtClean="0"/>
              <a:t>…</a:t>
            </a:r>
            <a:endParaRPr lang="es-MX" dirty="0"/>
          </a:p>
        </p:txBody>
      </p:sp>
      <p:sp>
        <p:nvSpPr>
          <p:cNvPr id="39" name="CuadroTexto 38"/>
          <p:cNvSpPr txBox="1"/>
          <p:nvPr/>
        </p:nvSpPr>
        <p:spPr>
          <a:xfrm>
            <a:off x="3868214" y="5508795"/>
            <a:ext cx="367408" cy="369332"/>
          </a:xfrm>
          <a:prstGeom prst="rect">
            <a:avLst/>
          </a:prstGeom>
          <a:noFill/>
        </p:spPr>
        <p:txBody>
          <a:bodyPr wrap="none" rtlCol="0">
            <a:spAutoFit/>
          </a:bodyPr>
          <a:lstStyle/>
          <a:p>
            <a:r>
              <a:rPr lang="es-MX" dirty="0" smtClean="0"/>
              <a:t>…</a:t>
            </a:r>
            <a:endParaRPr lang="es-MX" dirty="0"/>
          </a:p>
        </p:txBody>
      </p:sp>
      <mc:AlternateContent xmlns:mc="http://schemas.openxmlformats.org/markup-compatibility/2006" xmlns:a14="http://schemas.microsoft.com/office/drawing/2010/main">
        <mc:Choice Requires="a14">
          <p:sp>
            <p:nvSpPr>
              <p:cNvPr id="40" name="CuadroTexto 39"/>
              <p:cNvSpPr txBox="1"/>
              <p:nvPr/>
            </p:nvSpPr>
            <p:spPr>
              <a:xfrm>
                <a:off x="3145779" y="5979914"/>
                <a:ext cx="4903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𝐵</m:t>
                          </m:r>
                        </m:e>
                        <m:sub>
                          <m:r>
                            <a:rPr lang="es-MX" b="0" i="1" smtClean="0">
                              <a:latin typeface="Cambria Math" panose="02040503050406030204" pitchFamily="18" charset="0"/>
                            </a:rPr>
                            <m:t>𝑘</m:t>
                          </m:r>
                        </m:sub>
                      </m:sSub>
                    </m:oMath>
                  </m:oMathPara>
                </a14:m>
                <a:endParaRPr lang="es-MX" dirty="0"/>
              </a:p>
            </p:txBody>
          </p:sp>
        </mc:Choice>
        <mc:Fallback xmlns="">
          <p:sp>
            <p:nvSpPr>
              <p:cNvPr id="40" name="CuadroTexto 39"/>
              <p:cNvSpPr txBox="1">
                <a:spLocks noRot="1" noChangeAspect="1" noMove="1" noResize="1" noEditPoints="1" noAdjustHandles="1" noChangeArrowheads="1" noChangeShapeType="1" noTextEdit="1"/>
              </p:cNvSpPr>
              <p:nvPr/>
            </p:nvSpPr>
            <p:spPr>
              <a:xfrm>
                <a:off x="3145779" y="5979914"/>
                <a:ext cx="490391" cy="369332"/>
              </a:xfrm>
              <a:prstGeom prst="rect">
                <a:avLst/>
              </a:prstGeom>
              <a:blipFill>
                <a:blip r:embed="rId9"/>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1" name="CuadroTexto 40"/>
              <p:cNvSpPr txBox="1"/>
              <p:nvPr/>
            </p:nvSpPr>
            <p:spPr>
              <a:xfrm>
                <a:off x="1842542" y="5979914"/>
                <a:ext cx="4903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𝐵</m:t>
                          </m:r>
                        </m:e>
                        <m:sub>
                          <m:r>
                            <a:rPr lang="es-MX" b="0" i="1" smtClean="0">
                              <a:latin typeface="Cambria Math" panose="02040503050406030204" pitchFamily="18" charset="0"/>
                            </a:rPr>
                            <m:t>𝑘</m:t>
                          </m:r>
                        </m:sub>
                      </m:sSub>
                    </m:oMath>
                  </m:oMathPara>
                </a14:m>
                <a:endParaRPr lang="es-MX" dirty="0"/>
              </a:p>
            </p:txBody>
          </p:sp>
        </mc:Choice>
        <mc:Fallback xmlns="">
          <p:sp>
            <p:nvSpPr>
              <p:cNvPr id="41" name="CuadroTexto 40"/>
              <p:cNvSpPr txBox="1">
                <a:spLocks noRot="1" noChangeAspect="1" noMove="1" noResize="1" noEditPoints="1" noAdjustHandles="1" noChangeArrowheads="1" noChangeShapeType="1" noTextEdit="1"/>
              </p:cNvSpPr>
              <p:nvPr/>
            </p:nvSpPr>
            <p:spPr>
              <a:xfrm>
                <a:off x="1842542" y="5979914"/>
                <a:ext cx="490391" cy="369332"/>
              </a:xfrm>
              <a:prstGeom prst="rect">
                <a:avLst/>
              </a:prstGeom>
              <a:blipFill>
                <a:blip r:embed="rId10"/>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2" name="CuadroTexto 41"/>
              <p:cNvSpPr txBox="1"/>
              <p:nvPr/>
            </p:nvSpPr>
            <p:spPr>
              <a:xfrm>
                <a:off x="4451893" y="5979914"/>
                <a:ext cx="4903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𝐵</m:t>
                          </m:r>
                        </m:e>
                        <m:sub>
                          <m:r>
                            <a:rPr lang="es-MX" b="0" i="1" smtClean="0">
                              <a:latin typeface="Cambria Math" panose="02040503050406030204" pitchFamily="18" charset="0"/>
                            </a:rPr>
                            <m:t>𝑘</m:t>
                          </m:r>
                        </m:sub>
                      </m:sSub>
                    </m:oMath>
                  </m:oMathPara>
                </a14:m>
                <a:endParaRPr lang="es-MX" dirty="0"/>
              </a:p>
            </p:txBody>
          </p:sp>
        </mc:Choice>
        <mc:Fallback xmlns="">
          <p:sp>
            <p:nvSpPr>
              <p:cNvPr id="42" name="CuadroTexto 41"/>
              <p:cNvSpPr txBox="1">
                <a:spLocks noRot="1" noChangeAspect="1" noMove="1" noResize="1" noEditPoints="1" noAdjustHandles="1" noChangeArrowheads="1" noChangeShapeType="1" noTextEdit="1"/>
              </p:cNvSpPr>
              <p:nvPr/>
            </p:nvSpPr>
            <p:spPr>
              <a:xfrm>
                <a:off x="4451893" y="5979914"/>
                <a:ext cx="490391" cy="369332"/>
              </a:xfrm>
              <a:prstGeom prst="rect">
                <a:avLst/>
              </a:prstGeom>
              <a:blipFill>
                <a:blip r:embed="rId11"/>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3" name="CuadroTexto 42"/>
              <p:cNvSpPr txBox="1"/>
              <p:nvPr/>
            </p:nvSpPr>
            <p:spPr>
              <a:xfrm>
                <a:off x="5741205" y="5969054"/>
                <a:ext cx="4903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𝐵</m:t>
                          </m:r>
                        </m:e>
                        <m:sub>
                          <m:r>
                            <a:rPr lang="es-MX" b="0" i="1" smtClean="0">
                              <a:latin typeface="Cambria Math" panose="02040503050406030204" pitchFamily="18" charset="0"/>
                            </a:rPr>
                            <m:t>𝑘</m:t>
                          </m:r>
                        </m:sub>
                      </m:sSub>
                    </m:oMath>
                  </m:oMathPara>
                </a14:m>
                <a:endParaRPr lang="es-MX" dirty="0"/>
              </a:p>
            </p:txBody>
          </p:sp>
        </mc:Choice>
        <mc:Fallback xmlns="">
          <p:sp>
            <p:nvSpPr>
              <p:cNvPr id="43" name="CuadroTexto 42"/>
              <p:cNvSpPr txBox="1">
                <a:spLocks noRot="1" noChangeAspect="1" noMove="1" noResize="1" noEditPoints="1" noAdjustHandles="1" noChangeArrowheads="1" noChangeShapeType="1" noTextEdit="1"/>
              </p:cNvSpPr>
              <p:nvPr/>
            </p:nvSpPr>
            <p:spPr>
              <a:xfrm>
                <a:off x="5741205" y="5969054"/>
                <a:ext cx="490391" cy="369332"/>
              </a:xfrm>
              <a:prstGeom prst="rect">
                <a:avLst/>
              </a:prstGeom>
              <a:blipFill>
                <a:blip r:embed="rId1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4" name="CuadroTexto 43"/>
              <p:cNvSpPr txBox="1"/>
              <p:nvPr/>
            </p:nvSpPr>
            <p:spPr>
              <a:xfrm>
                <a:off x="6398542" y="5977681"/>
                <a:ext cx="4903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𝐵</m:t>
                          </m:r>
                        </m:e>
                        <m:sub>
                          <m:r>
                            <a:rPr lang="es-MX" b="0" i="1" smtClean="0">
                              <a:latin typeface="Cambria Math" panose="02040503050406030204" pitchFamily="18" charset="0"/>
                            </a:rPr>
                            <m:t>𝑘</m:t>
                          </m:r>
                        </m:sub>
                      </m:sSub>
                    </m:oMath>
                  </m:oMathPara>
                </a14:m>
                <a:endParaRPr lang="es-MX" dirty="0"/>
              </a:p>
            </p:txBody>
          </p:sp>
        </mc:Choice>
        <mc:Fallback xmlns="">
          <p:sp>
            <p:nvSpPr>
              <p:cNvPr id="44" name="CuadroTexto 43"/>
              <p:cNvSpPr txBox="1">
                <a:spLocks noRot="1" noChangeAspect="1" noMove="1" noResize="1" noEditPoints="1" noAdjustHandles="1" noChangeArrowheads="1" noChangeShapeType="1" noTextEdit="1"/>
              </p:cNvSpPr>
              <p:nvPr/>
            </p:nvSpPr>
            <p:spPr>
              <a:xfrm>
                <a:off x="6398542" y="5977681"/>
                <a:ext cx="490391" cy="369332"/>
              </a:xfrm>
              <a:prstGeom prst="rect">
                <a:avLst/>
              </a:prstGeom>
              <a:blipFill>
                <a:blip r:embed="rId1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5" name="CuadroTexto 44"/>
              <p:cNvSpPr txBox="1"/>
              <p:nvPr/>
            </p:nvSpPr>
            <p:spPr>
              <a:xfrm>
                <a:off x="7028084" y="5977681"/>
                <a:ext cx="4903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𝐵</m:t>
                          </m:r>
                        </m:e>
                        <m:sub>
                          <m:r>
                            <a:rPr lang="es-MX" b="0" i="1" smtClean="0">
                              <a:latin typeface="Cambria Math" panose="02040503050406030204" pitchFamily="18" charset="0"/>
                            </a:rPr>
                            <m:t>𝑘</m:t>
                          </m:r>
                        </m:sub>
                      </m:sSub>
                    </m:oMath>
                  </m:oMathPara>
                </a14:m>
                <a:endParaRPr lang="es-MX" dirty="0"/>
              </a:p>
            </p:txBody>
          </p:sp>
        </mc:Choice>
        <mc:Fallback xmlns="">
          <p:sp>
            <p:nvSpPr>
              <p:cNvPr id="45" name="CuadroTexto 44"/>
              <p:cNvSpPr txBox="1">
                <a:spLocks noRot="1" noChangeAspect="1" noMove="1" noResize="1" noEditPoints="1" noAdjustHandles="1" noChangeArrowheads="1" noChangeShapeType="1" noTextEdit="1"/>
              </p:cNvSpPr>
              <p:nvPr/>
            </p:nvSpPr>
            <p:spPr>
              <a:xfrm>
                <a:off x="7028084" y="5977681"/>
                <a:ext cx="490391" cy="369332"/>
              </a:xfrm>
              <a:prstGeom prst="rect">
                <a:avLst/>
              </a:prstGeom>
              <a:blipFill>
                <a:blip r:embed="rId14"/>
                <a:stretch>
                  <a:fillRect/>
                </a:stretch>
              </a:blipFill>
            </p:spPr>
            <p:txBody>
              <a:bodyPr/>
              <a:lstStyle/>
              <a:p>
                <a:r>
                  <a:rPr lang="es-MX">
                    <a:noFill/>
                  </a:rPr>
                  <a:t> </a:t>
                </a:r>
              </a:p>
            </p:txBody>
          </p:sp>
        </mc:Fallback>
      </mc:AlternateContent>
      <p:grpSp>
        <p:nvGrpSpPr>
          <p:cNvPr id="20" name="Grupo 19"/>
          <p:cNvGrpSpPr/>
          <p:nvPr/>
        </p:nvGrpSpPr>
        <p:grpSpPr>
          <a:xfrm>
            <a:off x="1773932" y="4750008"/>
            <a:ext cx="648072" cy="1638534"/>
            <a:chOff x="4362317" y="4750008"/>
            <a:chExt cx="648072" cy="1638534"/>
          </a:xfrm>
        </p:grpSpPr>
        <p:cxnSp>
          <p:nvCxnSpPr>
            <p:cNvPr id="7" name="Conector recto de flecha 6"/>
            <p:cNvCxnSpPr/>
            <p:nvPr/>
          </p:nvCxnSpPr>
          <p:spPr>
            <a:xfrm>
              <a:off x="4686353" y="4750008"/>
              <a:ext cx="3523" cy="1911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4362317" y="5086760"/>
              <a:ext cx="648072" cy="1301782"/>
            </a:xfrm>
            <a:prstGeom prst="rect">
              <a:avLst/>
            </a:prstGeom>
            <a:noFill/>
            <a:ln w="38100">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7457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accel="50000" decel="50000" autoRev="1" fill="hold" nodeType="withEffect">
                                  <p:stCondLst>
                                    <p:cond delay="0"/>
                                  </p:stCondLst>
                                  <p:endCondLst>
                                    <p:cond evt="onNext" delay="0">
                                      <p:tgtEl>
                                        <p:sldTgt/>
                                      </p:tgtEl>
                                    </p:cond>
                                  </p:endCondLst>
                                  <p:childTnLst>
                                    <p:animMotion origin="layout" path="M -1.30242E-8 2.96296E-6 L 0.42837 -0.00139 " pathEditMode="relative" rAng="0" ptsTypes="AA">
                                      <p:cBhvr>
                                        <p:cTn id="6" dur="5000" fill="hold"/>
                                        <p:tgtEl>
                                          <p:spTgt spid="20"/>
                                        </p:tgtEl>
                                        <p:attrNameLst>
                                          <p:attrName>ppt_x</p:attrName>
                                          <p:attrName>ppt_y</p:attrName>
                                        </p:attrNameLst>
                                      </p:cBhvr>
                                      <p:rCtr x="21412"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Maquina de Turing con cinta multipista</a:t>
            </a:r>
          </a:p>
        </p:txBody>
      </p:sp>
      <p:sp>
        <p:nvSpPr>
          <p:cNvPr id="3" name="Marcador de contenido 2"/>
          <p:cNvSpPr>
            <a:spLocks noGrp="1"/>
          </p:cNvSpPr>
          <p:nvPr>
            <p:ph idx="1"/>
          </p:nvPr>
        </p:nvSpPr>
        <p:spPr/>
        <p:txBody>
          <a:bodyPr/>
          <a:lstStyle/>
          <a:p>
            <a:pPr marL="0" indent="0">
              <a:buNone/>
            </a:pPr>
            <a:r>
              <a:rPr lang="es-MX" dirty="0" smtClean="0"/>
              <a:t>La </a:t>
            </a:r>
            <a:r>
              <a:rPr lang="es-MX" dirty="0"/>
              <a:t>cinta almacena en cada celda un vector </a:t>
            </a:r>
            <a:r>
              <a:rPr lang="es-MX" i="1" dirty="0"/>
              <a:t>k</a:t>
            </a:r>
            <a:r>
              <a:rPr lang="es-MX" dirty="0"/>
              <a:t> dimensional de símbolos a los que se accede simultáneamente. </a:t>
            </a:r>
            <a:endParaRPr lang="es-MX" dirty="0" smtClean="0"/>
          </a:p>
          <a:p>
            <a:pPr marL="0" indent="0">
              <a:buNone/>
            </a:pPr>
            <a:r>
              <a:rPr lang="es-MX" dirty="0" smtClean="0"/>
              <a:t>Un </a:t>
            </a:r>
            <a:r>
              <a:rPr lang="es-MX" dirty="0"/>
              <a:t>movimiento de la máquina implica</a:t>
            </a:r>
            <a:r>
              <a:rPr lang="es-MX" dirty="0" smtClean="0"/>
              <a:t>:</a:t>
            </a:r>
          </a:p>
          <a:p>
            <a:pPr marL="457200" indent="-457200">
              <a:buFont typeface="+mj-lt"/>
              <a:buAutoNum type="alphaLcParenR"/>
            </a:pPr>
            <a:r>
              <a:rPr lang="es-MX" dirty="0" smtClean="0"/>
              <a:t>Cambiar </a:t>
            </a:r>
            <a:r>
              <a:rPr lang="es-MX" dirty="0"/>
              <a:t>el estado del control </a:t>
            </a:r>
            <a:r>
              <a:rPr lang="es-MX" dirty="0" smtClean="0"/>
              <a:t>finito.</a:t>
            </a:r>
          </a:p>
          <a:p>
            <a:pPr marL="457200" indent="-457200">
              <a:buFont typeface="+mj-lt"/>
              <a:buAutoNum type="alphaLcParenR"/>
            </a:pPr>
            <a:r>
              <a:rPr lang="es-MX" dirty="0" smtClean="0"/>
              <a:t>Escribir </a:t>
            </a:r>
            <a:r>
              <a:rPr lang="es-MX" dirty="0"/>
              <a:t>k símbolos en la celda </a:t>
            </a:r>
            <a:r>
              <a:rPr lang="es-MX" dirty="0" smtClean="0"/>
              <a:t>analizada. </a:t>
            </a:r>
          </a:p>
          <a:p>
            <a:pPr marL="457200" indent="-457200">
              <a:buFont typeface="+mj-lt"/>
              <a:buAutoNum type="alphaLcParenR"/>
            </a:pPr>
            <a:r>
              <a:rPr lang="es-MX" dirty="0" smtClean="0"/>
              <a:t>Mover </a:t>
            </a:r>
            <a:r>
              <a:rPr lang="es-MX" dirty="0"/>
              <a:t>el cabezal de la cinta a la izquierda o a la derecha.</a:t>
            </a:r>
          </a:p>
        </p:txBody>
      </p:sp>
    </p:spTree>
    <p:extLst>
      <p:ext uri="{BB962C8B-B14F-4D97-AF65-F5344CB8AC3E}">
        <p14:creationId xmlns:p14="http://schemas.microsoft.com/office/powerpoint/2010/main" val="167857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smtClean="0"/>
              <a:t>Introducción</a:t>
            </a:r>
            <a:endParaRPr lang="es-MX" dirty="0"/>
          </a:p>
        </p:txBody>
      </p:sp>
      <p:sp>
        <p:nvSpPr>
          <p:cNvPr id="3" name="Subtítulo 2"/>
          <p:cNvSpPr>
            <a:spLocks noGrp="1"/>
          </p:cNvSpPr>
          <p:nvPr>
            <p:ph type="subTitle" idx="1"/>
          </p:nvPr>
        </p:nvSpPr>
        <p:spPr/>
        <p:txBody>
          <a:bodyPr/>
          <a:lstStyle/>
          <a:p>
            <a:pPr>
              <a:lnSpc>
                <a:spcPct val="100000"/>
              </a:lnSpc>
            </a:pPr>
            <a:r>
              <a:rPr lang="es-MX" dirty="0" smtClean="0"/>
              <a:t>¿Qué es una MAQUINA DE TURING?</a:t>
            </a:r>
          </a:p>
          <a:p>
            <a:pPr>
              <a:lnSpc>
                <a:spcPct val="100000"/>
              </a:lnSpc>
            </a:pPr>
            <a:r>
              <a:rPr lang="es-MX" dirty="0" smtClean="0"/>
              <a:t>DEFINICIÓN</a:t>
            </a:r>
          </a:p>
        </p:txBody>
      </p:sp>
    </p:spTree>
    <p:extLst>
      <p:ext uri="{BB962C8B-B14F-4D97-AF65-F5344CB8AC3E}">
        <p14:creationId xmlns:p14="http://schemas.microsoft.com/office/powerpoint/2010/main" val="423874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a:bodyPr>
              <a:lstStyle/>
              <a:p>
                <a:pPr marL="0" indent="0" algn="just">
                  <a:buNone/>
                </a:pPr>
                <a:r>
                  <a:rPr lang="es-MX" dirty="0" smtClean="0"/>
                  <a:t>Realizar una </a:t>
                </a:r>
                <a:r>
                  <a:rPr lang="es-MX" dirty="0"/>
                  <a:t>suma binaria de dos cadenas </a:t>
                </a:r>
                <a:r>
                  <a:rPr lang="es-MX" dirty="0" smtClean="0"/>
                  <a:t>de unos </a:t>
                </a:r>
                <a:r>
                  <a:rPr lang="es-MX" dirty="0"/>
                  <a:t>y ceros de la misma longitud. En la </a:t>
                </a:r>
                <a:r>
                  <a:rPr lang="es-MX" b="1" i="1" dirty="0"/>
                  <a:t>primera</a:t>
                </a:r>
                <a:r>
                  <a:rPr lang="es-MX" dirty="0"/>
                  <a:t> </a:t>
                </a:r>
                <a:r>
                  <a:rPr lang="es-MX" b="1" i="1" dirty="0"/>
                  <a:t>pista</a:t>
                </a:r>
                <a:r>
                  <a:rPr lang="es-MX" dirty="0"/>
                  <a:t> se escribe la cadena </a:t>
                </a:r>
                <a:r>
                  <a:rPr lang="es-MX" dirty="0" smtClean="0"/>
                  <a:t>que representa </a:t>
                </a:r>
                <a:r>
                  <a:rPr lang="es-MX" dirty="0"/>
                  <a:t>el primer sumando y en la </a:t>
                </a:r>
                <a:r>
                  <a:rPr lang="es-MX" b="1" i="1" dirty="0"/>
                  <a:t>segunda</a:t>
                </a:r>
                <a:r>
                  <a:rPr lang="es-MX" dirty="0"/>
                  <a:t> al otro y se realiza la suma sobre </a:t>
                </a:r>
                <a:r>
                  <a:rPr lang="es-MX" dirty="0" smtClean="0"/>
                  <a:t>la </a:t>
                </a:r>
                <a:r>
                  <a:rPr lang="es-MX" b="1" i="1" dirty="0" smtClean="0"/>
                  <a:t>tercer</a:t>
                </a:r>
                <a:r>
                  <a:rPr lang="es-MX" dirty="0" smtClean="0"/>
                  <a:t> </a:t>
                </a:r>
                <a:r>
                  <a:rPr lang="es-MX" b="1" i="1" dirty="0"/>
                  <a:t>pista</a:t>
                </a:r>
                <a:r>
                  <a:rPr lang="es-MX" dirty="0"/>
                  <a:t>, inicialmente en </a:t>
                </a:r>
                <a:r>
                  <a:rPr lang="es-MX" dirty="0" smtClean="0"/>
                  <a:t>blanco. </a:t>
                </a:r>
              </a:p>
              <a:p>
                <a:pPr algn="just"/>
                <a:r>
                  <a:rPr lang="es-MX" i="1" dirty="0" smtClean="0"/>
                  <a:t>Por </a:t>
                </a:r>
                <a:r>
                  <a:rPr lang="es-MX" i="1" dirty="0"/>
                  <a:t>comodidad, se asume que la cabeza de lectura-escritura se encuentra en </a:t>
                </a:r>
                <a:r>
                  <a:rPr lang="es-MX" i="1" dirty="0" smtClean="0"/>
                  <a:t>el extremo </a:t>
                </a:r>
                <a:r>
                  <a:rPr lang="es-MX" i="1" dirty="0"/>
                  <a:t>derecho de la cinta. </a:t>
                </a:r>
                <a:endParaRPr lang="es-MX" i="1" dirty="0" smtClean="0"/>
              </a:p>
              <a:p>
                <a:pPr algn="just"/>
                <a:r>
                  <a:rPr lang="es-MX" dirty="0" smtClean="0"/>
                  <a:t>El </a:t>
                </a:r>
                <a:r>
                  <a:rPr lang="es-MX" dirty="0"/>
                  <a:t>estado </a:t>
                </a:r>
                <a14:m>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𝑞</m:t>
                        </m:r>
                      </m:e>
                      <m:sub>
                        <m:r>
                          <a:rPr lang="es-MX" b="0" i="1" smtClean="0">
                            <a:latin typeface="Cambria Math" panose="02040503050406030204" pitchFamily="18" charset="0"/>
                          </a:rPr>
                          <m:t>0</m:t>
                        </m:r>
                      </m:sub>
                    </m:sSub>
                  </m:oMath>
                </a14:m>
                <a:r>
                  <a:rPr lang="es-MX" dirty="0" smtClean="0"/>
                  <a:t>, </a:t>
                </a:r>
                <a:r>
                  <a:rPr lang="es-MX" dirty="0"/>
                  <a:t>es para cuando la suma no implica </a:t>
                </a:r>
                <a:r>
                  <a:rPr lang="es-MX" i="1" dirty="0" smtClean="0"/>
                  <a:t>acarreo</a:t>
                </a:r>
                <a:r>
                  <a:rPr lang="es-MX" dirty="0" smtClean="0"/>
                  <a:t>, mientras </a:t>
                </a:r>
                <a:r>
                  <a:rPr lang="es-MX" dirty="0"/>
                  <a:t>que </a:t>
                </a:r>
                <a14:m>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𝑞</m:t>
                        </m:r>
                      </m:e>
                      <m:sub>
                        <m:r>
                          <a:rPr lang="es-MX" b="0" i="1" smtClean="0">
                            <a:latin typeface="Cambria Math" panose="02040503050406030204" pitchFamily="18" charset="0"/>
                          </a:rPr>
                          <m:t>1</m:t>
                        </m:r>
                      </m:sub>
                    </m:sSub>
                  </m:oMath>
                </a14:m>
                <a:r>
                  <a:rPr lang="es-MX" dirty="0" smtClean="0"/>
                  <a:t> </a:t>
                </a:r>
                <a:r>
                  <a:rPr lang="es-MX" dirty="0"/>
                  <a:t>es el estado para la suma con acarreo.</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1068" t="-1923" r="-1001"/>
                </a:stretch>
              </a:blipFill>
            </p:spPr>
            <p:txBody>
              <a:bodyPr/>
              <a:lstStyle/>
              <a:p>
                <a:r>
                  <a:rPr lang="es-MX">
                    <a:noFill/>
                  </a:rPr>
                  <a:t> </a:t>
                </a:r>
              </a:p>
            </p:txBody>
          </p:sp>
        </mc:Fallback>
      </mc:AlternateContent>
    </p:spTree>
    <p:extLst>
      <p:ext uri="{BB962C8B-B14F-4D97-AF65-F5344CB8AC3E}">
        <p14:creationId xmlns:p14="http://schemas.microsoft.com/office/powerpoint/2010/main" val="339714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a 1"/>
              <p:cNvGraphicFramePr>
                <a:graphicFrameLocks noGrp="1"/>
              </p:cNvGraphicFramePr>
              <p:nvPr>
                <p:extLst>
                  <p:ext uri="{D42A27DB-BD31-4B8C-83A1-F6EECF244321}">
                    <p14:modId xmlns:p14="http://schemas.microsoft.com/office/powerpoint/2010/main" val="3397007866"/>
                  </p:ext>
                </p:extLst>
              </p:nvPr>
            </p:nvGraphicFramePr>
            <p:xfrm>
              <a:off x="1154331" y="908720"/>
              <a:ext cx="9649073" cy="1464163"/>
            </p:xfrm>
            <a:graphic>
              <a:graphicData uri="http://schemas.openxmlformats.org/drawingml/2006/table">
                <a:tbl>
                  <a:tblPr firstRow="1" firstCol="1" bandRow="1">
                    <a:tableStyleId>{3B4B98B0-60AC-42C2-AFA5-B58CD77FA1E5}</a:tableStyleId>
                  </a:tblPr>
                  <a:tblGrid>
                    <a:gridCol w="936104">
                      <a:extLst>
                        <a:ext uri="{9D8B030D-6E8A-4147-A177-3AD203B41FA5}">
                          <a16:colId xmlns:a16="http://schemas.microsoft.com/office/drawing/2014/main" val="3412265886"/>
                        </a:ext>
                      </a:extLst>
                    </a:gridCol>
                    <a:gridCol w="1800200">
                      <a:extLst>
                        <a:ext uri="{9D8B030D-6E8A-4147-A177-3AD203B41FA5}">
                          <a16:colId xmlns:a16="http://schemas.microsoft.com/office/drawing/2014/main" val="420658491"/>
                        </a:ext>
                      </a:extLst>
                    </a:gridCol>
                    <a:gridCol w="1800200">
                      <a:extLst>
                        <a:ext uri="{9D8B030D-6E8A-4147-A177-3AD203B41FA5}">
                          <a16:colId xmlns:a16="http://schemas.microsoft.com/office/drawing/2014/main" val="2766205547"/>
                        </a:ext>
                      </a:extLst>
                    </a:gridCol>
                    <a:gridCol w="1800200">
                      <a:extLst>
                        <a:ext uri="{9D8B030D-6E8A-4147-A177-3AD203B41FA5}">
                          <a16:colId xmlns:a16="http://schemas.microsoft.com/office/drawing/2014/main" val="561071704"/>
                        </a:ext>
                      </a:extLst>
                    </a:gridCol>
                    <a:gridCol w="1656184">
                      <a:extLst>
                        <a:ext uri="{9D8B030D-6E8A-4147-A177-3AD203B41FA5}">
                          <a16:colId xmlns:a16="http://schemas.microsoft.com/office/drawing/2014/main" val="3499721718"/>
                        </a:ext>
                      </a:extLst>
                    </a:gridCol>
                    <a:gridCol w="1656185">
                      <a:extLst>
                        <a:ext uri="{9D8B030D-6E8A-4147-A177-3AD203B41FA5}">
                          <a16:colId xmlns:a16="http://schemas.microsoft.com/office/drawing/2014/main" val="144573711"/>
                        </a:ext>
                      </a:extLst>
                    </a:gridCol>
                  </a:tblGrid>
                  <a:tr h="312035">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s-MX" sz="1800" i="1" dirty="0" smtClean="0">
                                    <a:effectLst/>
                                    <a:latin typeface="Cambria Math" panose="02040503050406030204" pitchFamily="18" charset="0"/>
                                    <a:ea typeface="Cambria Math" panose="02040503050406030204" pitchFamily="18" charset="0"/>
                                  </a:rPr>
                                  <m:t>𝜹</m:t>
                                </m:r>
                              </m:oMath>
                            </m:oMathPara>
                          </a14:m>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[0</a:t>
                          </a:r>
                          <a:r>
                            <a:rPr lang="es-MX" sz="1800" dirty="0" smtClean="0">
                              <a:effectLst/>
                            </a:rPr>
                            <a:t>, 0, B</a:t>
                          </a:r>
                          <a:r>
                            <a:rPr lang="es-MX" sz="1800" dirty="0">
                              <a:effectLst/>
                            </a:rPr>
                            <a:t>]</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[0</a:t>
                          </a:r>
                          <a:r>
                            <a:rPr lang="es-MX" sz="1800" dirty="0" smtClean="0">
                              <a:effectLst/>
                            </a:rPr>
                            <a:t>, 1, B</a:t>
                          </a:r>
                          <a:r>
                            <a:rPr lang="es-MX" sz="1800" dirty="0">
                              <a:effectLst/>
                            </a:rPr>
                            <a:t>]</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[1</a:t>
                          </a:r>
                          <a:r>
                            <a:rPr lang="es-MX" sz="1800" dirty="0" smtClean="0">
                              <a:effectLst/>
                            </a:rPr>
                            <a:t>, 0, B</a:t>
                          </a:r>
                          <a:r>
                            <a:rPr lang="es-MX" sz="1800" dirty="0">
                              <a:effectLst/>
                            </a:rPr>
                            <a:t>]</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[1</a:t>
                          </a:r>
                          <a:r>
                            <a:rPr lang="es-MX" sz="1800" dirty="0" smtClean="0">
                              <a:effectLst/>
                            </a:rPr>
                            <a:t>, 1, B</a:t>
                          </a:r>
                          <a:r>
                            <a:rPr lang="es-MX" sz="1800" dirty="0">
                              <a:effectLst/>
                            </a:rPr>
                            <a:t>]</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[B</a:t>
                          </a:r>
                          <a:r>
                            <a:rPr lang="es-MX" sz="1800" dirty="0" smtClean="0">
                              <a:effectLst/>
                            </a:rPr>
                            <a:t>, B, B</a:t>
                          </a:r>
                          <a:r>
                            <a:rPr lang="es-MX" sz="1800" dirty="0">
                              <a:effectLst/>
                            </a:rPr>
                            <a:t>]</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1721576"/>
                      </a:ext>
                    </a:extLst>
                  </a:tr>
                  <a:tr h="408045">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MX" sz="1800" i="1" smtClean="0">
                                        <a:effectLst/>
                                        <a:latin typeface="Cambria Math" panose="02040503050406030204" pitchFamily="18" charset="0"/>
                                        <a:cs typeface="Times New Roman" panose="02020603050405020304" pitchFamily="18" charset="0"/>
                                      </a:rPr>
                                    </m:ctrlPr>
                                  </m:sSubPr>
                                  <m:e>
                                    <m:r>
                                      <a:rPr lang="es-MX" sz="1800" b="1" i="1" smtClean="0">
                                        <a:effectLst/>
                                        <a:latin typeface="Cambria Math" panose="02040503050406030204" pitchFamily="18" charset="0"/>
                                        <a:cs typeface="Times New Roman" panose="02020603050405020304" pitchFamily="18" charset="0"/>
                                      </a:rPr>
                                      <m:t>𝒒</m:t>
                                    </m:r>
                                  </m:e>
                                  <m:sub>
                                    <m:r>
                                      <a:rPr lang="es-MX" sz="1800" b="1" i="1" smtClean="0">
                                        <a:effectLst/>
                                        <a:latin typeface="Cambria Math" panose="02040503050406030204" pitchFamily="18" charset="0"/>
                                        <a:cs typeface="Times New Roman" panose="02020603050405020304" pitchFamily="18" charset="0"/>
                                      </a:rPr>
                                      <m:t>𝟎</m:t>
                                    </m:r>
                                  </m:sub>
                                </m:sSub>
                              </m:oMath>
                            </m:oMathPara>
                          </a14:m>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(q0</a:t>
                          </a:r>
                          <a:r>
                            <a:rPr lang="es-MX" sz="1800" dirty="0" smtClean="0">
                              <a:effectLst/>
                            </a:rPr>
                            <a:t>, [0, 0, 0</a:t>
                          </a:r>
                          <a:r>
                            <a:rPr lang="es-MX" sz="1800" dirty="0">
                              <a:effectLst/>
                            </a:rPr>
                            <a:t>], 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a:t>
                          </a:r>
                          <a:r>
                            <a:rPr lang="es-MX" sz="1800" dirty="0" smtClean="0">
                              <a:effectLst/>
                            </a:rPr>
                            <a:t>q0, [</a:t>
                          </a:r>
                          <a:r>
                            <a:rPr lang="es-MX" sz="1800" dirty="0">
                              <a:effectLst/>
                            </a:rPr>
                            <a:t>0</a:t>
                          </a:r>
                          <a:r>
                            <a:rPr lang="es-MX" sz="1800" dirty="0" smtClean="0">
                              <a:effectLst/>
                            </a:rPr>
                            <a:t>, 1, 1</a:t>
                          </a:r>
                          <a:r>
                            <a:rPr lang="es-MX" sz="1800" dirty="0">
                              <a:effectLst/>
                            </a:rPr>
                            <a:t>], 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(q0</a:t>
                          </a:r>
                          <a:r>
                            <a:rPr lang="es-MX" sz="1800" dirty="0" smtClean="0">
                              <a:effectLst/>
                            </a:rPr>
                            <a:t>, [</a:t>
                          </a:r>
                          <a:r>
                            <a:rPr lang="es-MX" sz="1800" dirty="0">
                              <a:effectLst/>
                            </a:rPr>
                            <a:t>1</a:t>
                          </a:r>
                          <a:r>
                            <a:rPr lang="es-MX" sz="1800" dirty="0" smtClean="0">
                              <a:effectLst/>
                            </a:rPr>
                            <a:t>, 0, 1</a:t>
                          </a:r>
                          <a:r>
                            <a:rPr lang="es-MX" sz="1800" dirty="0">
                              <a:effectLst/>
                            </a:rPr>
                            <a:t>], 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(q1</a:t>
                          </a:r>
                          <a:r>
                            <a:rPr lang="es-MX" sz="1800" dirty="0" smtClean="0">
                              <a:effectLst/>
                            </a:rPr>
                            <a:t>, [</a:t>
                          </a:r>
                          <a:r>
                            <a:rPr lang="es-MX" sz="1800" dirty="0">
                              <a:effectLst/>
                            </a:rPr>
                            <a:t>1</a:t>
                          </a:r>
                          <a:r>
                            <a:rPr lang="es-MX" sz="1800" dirty="0" smtClean="0">
                              <a:effectLst/>
                            </a:rPr>
                            <a:t>, 1, 0</a:t>
                          </a:r>
                          <a:r>
                            <a:rPr lang="es-MX" sz="1800" dirty="0">
                              <a:effectLst/>
                            </a:rPr>
                            <a:t>], 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(q2</a:t>
                          </a:r>
                          <a:r>
                            <a:rPr lang="es-MX" sz="1800" dirty="0" smtClean="0">
                              <a:effectLst/>
                            </a:rPr>
                            <a:t>, [</a:t>
                          </a:r>
                          <a:r>
                            <a:rPr lang="es-MX" sz="1800" dirty="0">
                              <a:effectLst/>
                            </a:rPr>
                            <a:t>B</a:t>
                          </a:r>
                          <a:r>
                            <a:rPr lang="es-MX" sz="1800" dirty="0" smtClean="0">
                              <a:effectLst/>
                            </a:rPr>
                            <a:t>, B, B</a:t>
                          </a:r>
                          <a:r>
                            <a:rPr lang="es-MX" sz="1800" dirty="0">
                              <a:effectLst/>
                            </a:rPr>
                            <a:t>], R)</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3642662"/>
                      </a:ext>
                    </a:extLst>
                  </a:tr>
                  <a:tr h="432048">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MX" sz="1800" i="1" smtClean="0">
                                        <a:effectLst/>
                                        <a:latin typeface="Cambria Math" panose="02040503050406030204" pitchFamily="18" charset="0"/>
                                        <a:cs typeface="Times New Roman" panose="02020603050405020304" pitchFamily="18" charset="0"/>
                                      </a:rPr>
                                    </m:ctrlPr>
                                  </m:sSubPr>
                                  <m:e>
                                    <m:r>
                                      <a:rPr lang="es-MX" sz="1800" b="1" i="1" smtClean="0">
                                        <a:effectLst/>
                                        <a:latin typeface="Cambria Math" panose="02040503050406030204" pitchFamily="18" charset="0"/>
                                        <a:cs typeface="Times New Roman" panose="02020603050405020304" pitchFamily="18" charset="0"/>
                                      </a:rPr>
                                      <m:t>𝒒</m:t>
                                    </m:r>
                                  </m:e>
                                  <m:sub>
                                    <m:r>
                                      <a:rPr lang="es-MX" sz="1800" b="1" i="1" smtClean="0">
                                        <a:effectLst/>
                                        <a:latin typeface="Cambria Math" panose="02040503050406030204" pitchFamily="18" charset="0"/>
                                        <a:cs typeface="Times New Roman" panose="02020603050405020304" pitchFamily="18" charset="0"/>
                                      </a:rPr>
                                      <m:t>𝟏</m:t>
                                    </m:r>
                                  </m:sub>
                                </m:sSub>
                              </m:oMath>
                            </m:oMathPara>
                          </a14:m>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(q0</a:t>
                          </a:r>
                          <a:r>
                            <a:rPr lang="es-MX" sz="1800" dirty="0" smtClean="0">
                              <a:effectLst/>
                            </a:rPr>
                            <a:t>, [</a:t>
                          </a:r>
                          <a:r>
                            <a:rPr lang="es-MX" sz="1800" dirty="0">
                              <a:effectLst/>
                            </a:rPr>
                            <a:t>0</a:t>
                          </a:r>
                          <a:r>
                            <a:rPr lang="es-MX" sz="1800" dirty="0" smtClean="0">
                              <a:effectLst/>
                            </a:rPr>
                            <a:t>, 0, 1</a:t>
                          </a:r>
                          <a:r>
                            <a:rPr lang="es-MX" sz="1800" dirty="0">
                              <a:effectLst/>
                            </a:rPr>
                            <a:t>], 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(q1</a:t>
                          </a:r>
                          <a:r>
                            <a:rPr lang="es-MX" sz="1800" dirty="0" smtClean="0">
                              <a:effectLst/>
                            </a:rPr>
                            <a:t>, [</a:t>
                          </a:r>
                          <a:r>
                            <a:rPr lang="es-MX" sz="1800" dirty="0">
                              <a:effectLst/>
                            </a:rPr>
                            <a:t>0</a:t>
                          </a:r>
                          <a:r>
                            <a:rPr lang="es-MX" sz="1800" dirty="0" smtClean="0">
                              <a:effectLst/>
                            </a:rPr>
                            <a:t>, 1, 0</a:t>
                          </a:r>
                          <a:r>
                            <a:rPr lang="es-MX" sz="1800" dirty="0">
                              <a:effectLst/>
                            </a:rPr>
                            <a:t>], 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(q1</a:t>
                          </a:r>
                          <a:r>
                            <a:rPr lang="es-MX" sz="1800" dirty="0" smtClean="0">
                              <a:effectLst/>
                            </a:rPr>
                            <a:t>, [</a:t>
                          </a:r>
                          <a:r>
                            <a:rPr lang="es-MX" sz="1800" dirty="0">
                              <a:effectLst/>
                            </a:rPr>
                            <a:t>1</a:t>
                          </a:r>
                          <a:r>
                            <a:rPr lang="es-MX" sz="1800" dirty="0" smtClean="0">
                              <a:effectLst/>
                            </a:rPr>
                            <a:t>, 0, 0</a:t>
                          </a:r>
                          <a:r>
                            <a:rPr lang="es-MX" sz="1800" dirty="0">
                              <a:effectLst/>
                            </a:rPr>
                            <a:t>], 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a:t>
                          </a:r>
                          <a:r>
                            <a:rPr lang="es-MX" sz="1800" dirty="0" smtClean="0">
                              <a:effectLst/>
                            </a:rPr>
                            <a:t>q1, [</a:t>
                          </a:r>
                          <a:r>
                            <a:rPr lang="es-MX" sz="1800" dirty="0">
                              <a:effectLst/>
                            </a:rPr>
                            <a:t>1</a:t>
                          </a:r>
                          <a:r>
                            <a:rPr lang="es-MX" sz="1800" dirty="0" smtClean="0">
                              <a:effectLst/>
                            </a:rPr>
                            <a:t>, 1, 1</a:t>
                          </a:r>
                          <a:r>
                            <a:rPr lang="es-MX" sz="1800" dirty="0">
                              <a:effectLst/>
                            </a:rPr>
                            <a:t>], 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(q2</a:t>
                          </a:r>
                          <a:r>
                            <a:rPr lang="es-MX" sz="1800" dirty="0" smtClean="0">
                              <a:effectLst/>
                            </a:rPr>
                            <a:t>, [</a:t>
                          </a:r>
                          <a:r>
                            <a:rPr lang="es-MX" sz="1800" dirty="0">
                              <a:effectLst/>
                            </a:rPr>
                            <a:t>0</a:t>
                          </a:r>
                          <a:r>
                            <a:rPr lang="es-MX" sz="1800" dirty="0" smtClean="0">
                              <a:effectLst/>
                            </a:rPr>
                            <a:t>, 0, 1</a:t>
                          </a:r>
                          <a:r>
                            <a:rPr lang="es-MX" sz="1800" dirty="0">
                              <a:effectLst/>
                            </a:rPr>
                            <a:t>], R)</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5130605"/>
                      </a:ext>
                    </a:extLst>
                  </a:tr>
                  <a:tr h="312035">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MX" sz="1800" i="1" smtClean="0">
                                        <a:effectLst/>
                                        <a:latin typeface="Cambria Math" panose="02040503050406030204" pitchFamily="18" charset="0"/>
                                        <a:cs typeface="Times New Roman" panose="02020603050405020304" pitchFamily="18" charset="0"/>
                                      </a:rPr>
                                    </m:ctrlPr>
                                  </m:sSubPr>
                                  <m:e>
                                    <m:r>
                                      <a:rPr lang="es-MX" sz="1800" b="1" i="1" smtClean="0">
                                        <a:effectLst/>
                                        <a:latin typeface="Cambria Math" panose="02040503050406030204" pitchFamily="18" charset="0"/>
                                        <a:cs typeface="Times New Roman" panose="02020603050405020304" pitchFamily="18" charset="0"/>
                                      </a:rPr>
                                      <m:t>𝒒</m:t>
                                    </m:r>
                                  </m:e>
                                  <m:sub>
                                    <m:r>
                                      <a:rPr lang="es-MX" sz="1800" b="1" i="1" smtClean="0">
                                        <a:effectLst/>
                                        <a:latin typeface="Cambria Math" panose="02040503050406030204" pitchFamily="18" charset="0"/>
                                        <a:cs typeface="Times New Roman" panose="02020603050405020304" pitchFamily="18" charset="0"/>
                                      </a:rPr>
                                      <m:t>𝟐</m:t>
                                    </m:r>
                                  </m:sub>
                                </m:sSub>
                              </m:oMath>
                            </m:oMathPara>
                          </a14:m>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0638166"/>
                      </a:ext>
                    </a:extLst>
                  </a:tr>
                </a:tbl>
              </a:graphicData>
            </a:graphic>
          </p:graphicFrame>
        </mc:Choice>
        <mc:Fallback xmlns="">
          <p:graphicFrame>
            <p:nvGraphicFramePr>
              <p:cNvPr id="2" name="Tabla 1"/>
              <p:cNvGraphicFramePr>
                <a:graphicFrameLocks noGrp="1"/>
              </p:cNvGraphicFramePr>
              <p:nvPr>
                <p:extLst>
                  <p:ext uri="{D42A27DB-BD31-4B8C-83A1-F6EECF244321}">
                    <p14:modId xmlns:p14="http://schemas.microsoft.com/office/powerpoint/2010/main" val="3397007866"/>
                  </p:ext>
                </p:extLst>
              </p:nvPr>
            </p:nvGraphicFramePr>
            <p:xfrm>
              <a:off x="1154331" y="908720"/>
              <a:ext cx="9649073" cy="1464163"/>
            </p:xfrm>
            <a:graphic>
              <a:graphicData uri="http://schemas.openxmlformats.org/drawingml/2006/table">
                <a:tbl>
                  <a:tblPr firstRow="1" firstCol="1" bandRow="1">
                    <a:tableStyleId>{3B4B98B0-60AC-42C2-AFA5-B58CD77FA1E5}</a:tableStyleId>
                  </a:tblPr>
                  <a:tblGrid>
                    <a:gridCol w="936104">
                      <a:extLst>
                        <a:ext uri="{9D8B030D-6E8A-4147-A177-3AD203B41FA5}">
                          <a16:colId xmlns:a16="http://schemas.microsoft.com/office/drawing/2014/main" val="3412265886"/>
                        </a:ext>
                      </a:extLst>
                    </a:gridCol>
                    <a:gridCol w="1800200">
                      <a:extLst>
                        <a:ext uri="{9D8B030D-6E8A-4147-A177-3AD203B41FA5}">
                          <a16:colId xmlns:a16="http://schemas.microsoft.com/office/drawing/2014/main" val="420658491"/>
                        </a:ext>
                      </a:extLst>
                    </a:gridCol>
                    <a:gridCol w="1800200">
                      <a:extLst>
                        <a:ext uri="{9D8B030D-6E8A-4147-A177-3AD203B41FA5}">
                          <a16:colId xmlns:a16="http://schemas.microsoft.com/office/drawing/2014/main" val="2766205547"/>
                        </a:ext>
                      </a:extLst>
                    </a:gridCol>
                    <a:gridCol w="1800200">
                      <a:extLst>
                        <a:ext uri="{9D8B030D-6E8A-4147-A177-3AD203B41FA5}">
                          <a16:colId xmlns:a16="http://schemas.microsoft.com/office/drawing/2014/main" val="561071704"/>
                        </a:ext>
                      </a:extLst>
                    </a:gridCol>
                    <a:gridCol w="1656184">
                      <a:extLst>
                        <a:ext uri="{9D8B030D-6E8A-4147-A177-3AD203B41FA5}">
                          <a16:colId xmlns:a16="http://schemas.microsoft.com/office/drawing/2014/main" val="3499721718"/>
                        </a:ext>
                      </a:extLst>
                    </a:gridCol>
                    <a:gridCol w="1656185">
                      <a:extLst>
                        <a:ext uri="{9D8B030D-6E8A-4147-A177-3AD203B41FA5}">
                          <a16:colId xmlns:a16="http://schemas.microsoft.com/office/drawing/2014/main" val="144573711"/>
                        </a:ext>
                      </a:extLst>
                    </a:gridCol>
                  </a:tblGrid>
                  <a:tr h="312035">
                    <a:tc>
                      <a:txBody>
                        <a:bodyPr/>
                        <a:lstStyle/>
                        <a:p>
                          <a:endParaRPr lang="es-MX"/>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649" t="-23529" r="-929870" b="-407843"/>
                          </a:stretch>
                        </a:blipFill>
                      </a:tcPr>
                    </a:tc>
                    <a:tc>
                      <a:txBody>
                        <a:bodyPr/>
                        <a:lstStyle/>
                        <a:p>
                          <a:pPr algn="ctr">
                            <a:lnSpc>
                              <a:spcPct val="107000"/>
                            </a:lnSpc>
                            <a:spcAft>
                              <a:spcPts val="0"/>
                            </a:spcAft>
                          </a:pPr>
                          <a:r>
                            <a:rPr lang="es-MX" sz="1800" dirty="0">
                              <a:effectLst/>
                            </a:rPr>
                            <a:t>[0</a:t>
                          </a:r>
                          <a:r>
                            <a:rPr lang="es-MX" sz="1800" dirty="0" smtClean="0">
                              <a:effectLst/>
                            </a:rPr>
                            <a:t>, 0, B</a:t>
                          </a:r>
                          <a:r>
                            <a:rPr lang="es-MX" sz="1800" dirty="0">
                              <a:effectLst/>
                            </a:rPr>
                            <a:t>]</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[0</a:t>
                          </a:r>
                          <a:r>
                            <a:rPr lang="es-MX" sz="1800" dirty="0" smtClean="0">
                              <a:effectLst/>
                            </a:rPr>
                            <a:t>, 1, B</a:t>
                          </a:r>
                          <a:r>
                            <a:rPr lang="es-MX" sz="1800" dirty="0">
                              <a:effectLst/>
                            </a:rPr>
                            <a:t>]</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[1</a:t>
                          </a:r>
                          <a:r>
                            <a:rPr lang="es-MX" sz="1800" dirty="0" smtClean="0">
                              <a:effectLst/>
                            </a:rPr>
                            <a:t>, 0, B</a:t>
                          </a:r>
                          <a:r>
                            <a:rPr lang="es-MX" sz="1800" dirty="0">
                              <a:effectLst/>
                            </a:rPr>
                            <a:t>]</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[1</a:t>
                          </a:r>
                          <a:r>
                            <a:rPr lang="es-MX" sz="1800" dirty="0" smtClean="0">
                              <a:effectLst/>
                            </a:rPr>
                            <a:t>, 1, B</a:t>
                          </a:r>
                          <a:r>
                            <a:rPr lang="es-MX" sz="1800" dirty="0">
                              <a:effectLst/>
                            </a:rPr>
                            <a:t>]</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[B</a:t>
                          </a:r>
                          <a:r>
                            <a:rPr lang="es-MX" sz="1800" dirty="0" smtClean="0">
                              <a:effectLst/>
                            </a:rPr>
                            <a:t>, B, B</a:t>
                          </a:r>
                          <a:r>
                            <a:rPr lang="es-MX" sz="1800" dirty="0">
                              <a:effectLst/>
                            </a:rPr>
                            <a:t>]</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1721576"/>
                      </a:ext>
                    </a:extLst>
                  </a:tr>
                  <a:tr h="408045">
                    <a:tc>
                      <a:txBody>
                        <a:bodyPr/>
                        <a:lstStyle/>
                        <a:p>
                          <a:endParaRPr lang="es-MX"/>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649" t="-92647" r="-929870" b="-205882"/>
                          </a:stretch>
                        </a:blipFill>
                      </a:tcPr>
                    </a:tc>
                    <a:tc>
                      <a:txBody>
                        <a:bodyPr/>
                        <a:lstStyle/>
                        <a:p>
                          <a:pPr algn="ctr">
                            <a:lnSpc>
                              <a:spcPct val="107000"/>
                            </a:lnSpc>
                            <a:spcAft>
                              <a:spcPts val="0"/>
                            </a:spcAft>
                          </a:pPr>
                          <a:r>
                            <a:rPr lang="es-MX" sz="1800" dirty="0">
                              <a:effectLst/>
                            </a:rPr>
                            <a:t>(q0</a:t>
                          </a:r>
                          <a:r>
                            <a:rPr lang="es-MX" sz="1800" dirty="0" smtClean="0">
                              <a:effectLst/>
                            </a:rPr>
                            <a:t>, [0, 0, 0</a:t>
                          </a:r>
                          <a:r>
                            <a:rPr lang="es-MX" sz="1800" dirty="0">
                              <a:effectLst/>
                            </a:rPr>
                            <a:t>], 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a:t>
                          </a:r>
                          <a:r>
                            <a:rPr lang="es-MX" sz="1800" dirty="0" smtClean="0">
                              <a:effectLst/>
                            </a:rPr>
                            <a:t>q0, [</a:t>
                          </a:r>
                          <a:r>
                            <a:rPr lang="es-MX" sz="1800" dirty="0">
                              <a:effectLst/>
                            </a:rPr>
                            <a:t>0</a:t>
                          </a:r>
                          <a:r>
                            <a:rPr lang="es-MX" sz="1800" dirty="0" smtClean="0">
                              <a:effectLst/>
                            </a:rPr>
                            <a:t>, 1, 1</a:t>
                          </a:r>
                          <a:r>
                            <a:rPr lang="es-MX" sz="1800" dirty="0">
                              <a:effectLst/>
                            </a:rPr>
                            <a:t>], 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(q0</a:t>
                          </a:r>
                          <a:r>
                            <a:rPr lang="es-MX" sz="1800" dirty="0" smtClean="0">
                              <a:effectLst/>
                            </a:rPr>
                            <a:t>, [</a:t>
                          </a:r>
                          <a:r>
                            <a:rPr lang="es-MX" sz="1800" dirty="0">
                              <a:effectLst/>
                            </a:rPr>
                            <a:t>1</a:t>
                          </a:r>
                          <a:r>
                            <a:rPr lang="es-MX" sz="1800" dirty="0" smtClean="0">
                              <a:effectLst/>
                            </a:rPr>
                            <a:t>, 0, 1</a:t>
                          </a:r>
                          <a:r>
                            <a:rPr lang="es-MX" sz="1800" dirty="0">
                              <a:effectLst/>
                            </a:rPr>
                            <a:t>], 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(q1</a:t>
                          </a:r>
                          <a:r>
                            <a:rPr lang="es-MX" sz="1800" dirty="0" smtClean="0">
                              <a:effectLst/>
                            </a:rPr>
                            <a:t>, [</a:t>
                          </a:r>
                          <a:r>
                            <a:rPr lang="es-MX" sz="1800" dirty="0">
                              <a:effectLst/>
                            </a:rPr>
                            <a:t>1</a:t>
                          </a:r>
                          <a:r>
                            <a:rPr lang="es-MX" sz="1800" dirty="0" smtClean="0">
                              <a:effectLst/>
                            </a:rPr>
                            <a:t>, 1, 0</a:t>
                          </a:r>
                          <a:r>
                            <a:rPr lang="es-MX" sz="1800" dirty="0">
                              <a:effectLst/>
                            </a:rPr>
                            <a:t>], 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(q2</a:t>
                          </a:r>
                          <a:r>
                            <a:rPr lang="es-MX" sz="1800" dirty="0" smtClean="0">
                              <a:effectLst/>
                            </a:rPr>
                            <a:t>, [</a:t>
                          </a:r>
                          <a:r>
                            <a:rPr lang="es-MX" sz="1800" dirty="0">
                              <a:effectLst/>
                            </a:rPr>
                            <a:t>B</a:t>
                          </a:r>
                          <a:r>
                            <a:rPr lang="es-MX" sz="1800" dirty="0" smtClean="0">
                              <a:effectLst/>
                            </a:rPr>
                            <a:t>, B, B</a:t>
                          </a:r>
                          <a:r>
                            <a:rPr lang="es-MX" sz="1800" dirty="0">
                              <a:effectLst/>
                            </a:rPr>
                            <a:t>], R)</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3642662"/>
                      </a:ext>
                    </a:extLst>
                  </a:tr>
                  <a:tr h="432048">
                    <a:tc>
                      <a:txBody>
                        <a:bodyPr/>
                        <a:lstStyle/>
                        <a:p>
                          <a:endParaRPr lang="es-MX"/>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649" t="-184507" r="-929870" b="-97183"/>
                          </a:stretch>
                        </a:blipFill>
                      </a:tcPr>
                    </a:tc>
                    <a:tc>
                      <a:txBody>
                        <a:bodyPr/>
                        <a:lstStyle/>
                        <a:p>
                          <a:pPr algn="ctr">
                            <a:lnSpc>
                              <a:spcPct val="107000"/>
                            </a:lnSpc>
                            <a:spcAft>
                              <a:spcPts val="0"/>
                            </a:spcAft>
                          </a:pPr>
                          <a:r>
                            <a:rPr lang="es-MX" sz="1800" dirty="0">
                              <a:effectLst/>
                            </a:rPr>
                            <a:t>(q0</a:t>
                          </a:r>
                          <a:r>
                            <a:rPr lang="es-MX" sz="1800" dirty="0" smtClean="0">
                              <a:effectLst/>
                            </a:rPr>
                            <a:t>, [</a:t>
                          </a:r>
                          <a:r>
                            <a:rPr lang="es-MX" sz="1800" dirty="0">
                              <a:effectLst/>
                            </a:rPr>
                            <a:t>0</a:t>
                          </a:r>
                          <a:r>
                            <a:rPr lang="es-MX" sz="1800" dirty="0" smtClean="0">
                              <a:effectLst/>
                            </a:rPr>
                            <a:t>, 0, 1</a:t>
                          </a:r>
                          <a:r>
                            <a:rPr lang="es-MX" sz="1800" dirty="0">
                              <a:effectLst/>
                            </a:rPr>
                            <a:t>], 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(q1</a:t>
                          </a:r>
                          <a:r>
                            <a:rPr lang="es-MX" sz="1800" dirty="0" smtClean="0">
                              <a:effectLst/>
                            </a:rPr>
                            <a:t>, [</a:t>
                          </a:r>
                          <a:r>
                            <a:rPr lang="es-MX" sz="1800" dirty="0">
                              <a:effectLst/>
                            </a:rPr>
                            <a:t>0</a:t>
                          </a:r>
                          <a:r>
                            <a:rPr lang="es-MX" sz="1800" dirty="0" smtClean="0">
                              <a:effectLst/>
                            </a:rPr>
                            <a:t>, 1, 0</a:t>
                          </a:r>
                          <a:r>
                            <a:rPr lang="es-MX" sz="1800" dirty="0">
                              <a:effectLst/>
                            </a:rPr>
                            <a:t>], 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(q1</a:t>
                          </a:r>
                          <a:r>
                            <a:rPr lang="es-MX" sz="1800" dirty="0" smtClean="0">
                              <a:effectLst/>
                            </a:rPr>
                            <a:t>, [</a:t>
                          </a:r>
                          <a:r>
                            <a:rPr lang="es-MX" sz="1800" dirty="0">
                              <a:effectLst/>
                            </a:rPr>
                            <a:t>1</a:t>
                          </a:r>
                          <a:r>
                            <a:rPr lang="es-MX" sz="1800" dirty="0" smtClean="0">
                              <a:effectLst/>
                            </a:rPr>
                            <a:t>, 0, 0</a:t>
                          </a:r>
                          <a:r>
                            <a:rPr lang="es-MX" sz="1800" dirty="0">
                              <a:effectLst/>
                            </a:rPr>
                            <a:t>], 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a:t>
                          </a:r>
                          <a:r>
                            <a:rPr lang="es-MX" sz="1800" dirty="0" smtClean="0">
                              <a:effectLst/>
                            </a:rPr>
                            <a:t>q1, [</a:t>
                          </a:r>
                          <a:r>
                            <a:rPr lang="es-MX" sz="1800" dirty="0">
                              <a:effectLst/>
                            </a:rPr>
                            <a:t>1</a:t>
                          </a:r>
                          <a:r>
                            <a:rPr lang="es-MX" sz="1800" dirty="0" smtClean="0">
                              <a:effectLst/>
                            </a:rPr>
                            <a:t>, 1, 1</a:t>
                          </a:r>
                          <a:r>
                            <a:rPr lang="es-MX" sz="1800" dirty="0">
                              <a:effectLst/>
                            </a:rPr>
                            <a:t>], 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(q2</a:t>
                          </a:r>
                          <a:r>
                            <a:rPr lang="es-MX" sz="1800" dirty="0" smtClean="0">
                              <a:effectLst/>
                            </a:rPr>
                            <a:t>, [</a:t>
                          </a:r>
                          <a:r>
                            <a:rPr lang="es-MX" sz="1800" dirty="0">
                              <a:effectLst/>
                            </a:rPr>
                            <a:t>0</a:t>
                          </a:r>
                          <a:r>
                            <a:rPr lang="es-MX" sz="1800" dirty="0" smtClean="0">
                              <a:effectLst/>
                            </a:rPr>
                            <a:t>, 0, 1</a:t>
                          </a:r>
                          <a:r>
                            <a:rPr lang="es-MX" sz="1800" dirty="0">
                              <a:effectLst/>
                            </a:rPr>
                            <a:t>], R)</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5130605"/>
                      </a:ext>
                    </a:extLst>
                  </a:tr>
                  <a:tr h="312035">
                    <a:tc>
                      <a:txBody>
                        <a:bodyPr/>
                        <a:lstStyle/>
                        <a:p>
                          <a:endParaRPr lang="es-MX"/>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649" t="-396078" r="-929870" b="-35294"/>
                          </a:stretch>
                        </a:blipFill>
                      </a:tcPr>
                    </a:tc>
                    <a:tc>
                      <a:txBody>
                        <a:bodyPr/>
                        <a:lstStyle/>
                        <a:p>
                          <a:pPr algn="ctr">
                            <a:lnSpc>
                              <a:spcPct val="107000"/>
                            </a:lnSpc>
                            <a:spcAft>
                              <a:spcPts val="0"/>
                            </a:spcAft>
                          </a:pPr>
                          <a:r>
                            <a:rPr lang="es-MX" sz="1800" dirty="0">
                              <a:effectLst/>
                            </a:rPr>
                            <a:t>-</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s-MX" sz="1800" dirty="0">
                              <a:effectLst/>
                            </a:rPr>
                            <a:t>-</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0638166"/>
                      </a:ext>
                    </a:extLst>
                  </a:tr>
                </a:tbl>
              </a:graphicData>
            </a:graphic>
          </p:graphicFrame>
        </mc:Fallback>
      </mc:AlternateContent>
      <p:cxnSp>
        <p:nvCxnSpPr>
          <p:cNvPr id="4" name="Conector recto 3"/>
          <p:cNvCxnSpPr/>
          <p:nvPr/>
        </p:nvCxnSpPr>
        <p:spPr>
          <a:xfrm>
            <a:off x="1369875" y="3933056"/>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Conector recto 4"/>
          <p:cNvCxnSpPr/>
          <p:nvPr/>
        </p:nvCxnSpPr>
        <p:spPr>
          <a:xfrm>
            <a:off x="2017947" y="3933056"/>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Conector recto 5"/>
          <p:cNvCxnSpPr/>
          <p:nvPr/>
        </p:nvCxnSpPr>
        <p:spPr>
          <a:xfrm>
            <a:off x="2666019" y="3933056"/>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Conector recto 6"/>
          <p:cNvCxnSpPr/>
          <p:nvPr/>
        </p:nvCxnSpPr>
        <p:spPr>
          <a:xfrm>
            <a:off x="3314091" y="3933056"/>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a:off x="3962163" y="3933056"/>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4610235" y="3933056"/>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flipH="1">
            <a:off x="1154331" y="3933056"/>
            <a:ext cx="4320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flipH="1" flipV="1">
            <a:off x="1369875" y="4355266"/>
            <a:ext cx="3855214" cy="84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flipH="1" flipV="1">
            <a:off x="1369875" y="4803135"/>
            <a:ext cx="3855214" cy="77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flipH="1">
            <a:off x="1154331" y="5230550"/>
            <a:ext cx="4320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a:off x="5225089" y="3933056"/>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Conector recto 21"/>
          <p:cNvCxnSpPr/>
          <p:nvPr/>
        </p:nvCxnSpPr>
        <p:spPr>
          <a:xfrm>
            <a:off x="6698948" y="3931706"/>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Conector recto 22"/>
          <p:cNvCxnSpPr/>
          <p:nvPr/>
        </p:nvCxnSpPr>
        <p:spPr>
          <a:xfrm>
            <a:off x="7347020" y="3931706"/>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Conector recto 23"/>
          <p:cNvCxnSpPr/>
          <p:nvPr/>
        </p:nvCxnSpPr>
        <p:spPr>
          <a:xfrm>
            <a:off x="7995092" y="3931706"/>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Conector recto 24"/>
          <p:cNvCxnSpPr/>
          <p:nvPr/>
        </p:nvCxnSpPr>
        <p:spPr>
          <a:xfrm>
            <a:off x="8643164" y="3931706"/>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Conector recto 25"/>
          <p:cNvCxnSpPr/>
          <p:nvPr/>
        </p:nvCxnSpPr>
        <p:spPr>
          <a:xfrm>
            <a:off x="9291236" y="3931706"/>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Conector recto 26"/>
          <p:cNvCxnSpPr/>
          <p:nvPr/>
        </p:nvCxnSpPr>
        <p:spPr>
          <a:xfrm>
            <a:off x="9939308" y="3931706"/>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Conector recto 27"/>
          <p:cNvCxnSpPr/>
          <p:nvPr/>
        </p:nvCxnSpPr>
        <p:spPr>
          <a:xfrm flipH="1">
            <a:off x="6483404" y="3931706"/>
            <a:ext cx="4320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Conector recto 28"/>
          <p:cNvCxnSpPr/>
          <p:nvPr/>
        </p:nvCxnSpPr>
        <p:spPr>
          <a:xfrm flipH="1">
            <a:off x="6698948" y="4363754"/>
            <a:ext cx="385521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Conector recto 29"/>
          <p:cNvCxnSpPr/>
          <p:nvPr/>
        </p:nvCxnSpPr>
        <p:spPr>
          <a:xfrm flipH="1">
            <a:off x="6698948" y="4801060"/>
            <a:ext cx="3855214" cy="27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Conector recto 30"/>
          <p:cNvCxnSpPr/>
          <p:nvPr/>
        </p:nvCxnSpPr>
        <p:spPr>
          <a:xfrm flipH="1">
            <a:off x="6483404" y="5229200"/>
            <a:ext cx="4320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Conector recto 31"/>
          <p:cNvCxnSpPr/>
          <p:nvPr/>
        </p:nvCxnSpPr>
        <p:spPr>
          <a:xfrm>
            <a:off x="10554162" y="3931706"/>
            <a:ext cx="0" cy="129614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CuadroTexto 2"/>
          <p:cNvSpPr txBox="1"/>
          <p:nvPr/>
        </p:nvSpPr>
        <p:spPr>
          <a:xfrm>
            <a:off x="1534790" y="3963740"/>
            <a:ext cx="320922" cy="369332"/>
          </a:xfrm>
          <a:prstGeom prst="rect">
            <a:avLst/>
          </a:prstGeom>
          <a:noFill/>
        </p:spPr>
        <p:txBody>
          <a:bodyPr wrap="none" rtlCol="0">
            <a:spAutoFit/>
          </a:bodyPr>
          <a:lstStyle/>
          <a:p>
            <a:r>
              <a:rPr lang="es-MX" dirty="0" smtClean="0"/>
              <a:t>B</a:t>
            </a:r>
            <a:endParaRPr lang="es-MX" dirty="0"/>
          </a:p>
        </p:txBody>
      </p:sp>
      <p:sp>
        <p:nvSpPr>
          <p:cNvPr id="33" name="CuadroTexto 32"/>
          <p:cNvSpPr txBox="1"/>
          <p:nvPr/>
        </p:nvSpPr>
        <p:spPr>
          <a:xfrm>
            <a:off x="1534790" y="4392103"/>
            <a:ext cx="320922" cy="369332"/>
          </a:xfrm>
          <a:prstGeom prst="rect">
            <a:avLst/>
          </a:prstGeom>
          <a:noFill/>
        </p:spPr>
        <p:txBody>
          <a:bodyPr wrap="none" rtlCol="0">
            <a:spAutoFit/>
          </a:bodyPr>
          <a:lstStyle/>
          <a:p>
            <a:r>
              <a:rPr lang="es-MX" dirty="0" smtClean="0"/>
              <a:t>B</a:t>
            </a:r>
            <a:endParaRPr lang="es-MX" dirty="0"/>
          </a:p>
        </p:txBody>
      </p:sp>
      <p:sp>
        <p:nvSpPr>
          <p:cNvPr id="34" name="CuadroTexto 33"/>
          <p:cNvSpPr txBox="1"/>
          <p:nvPr/>
        </p:nvSpPr>
        <p:spPr>
          <a:xfrm>
            <a:off x="1540103" y="4824150"/>
            <a:ext cx="320922" cy="369332"/>
          </a:xfrm>
          <a:prstGeom prst="rect">
            <a:avLst/>
          </a:prstGeom>
          <a:noFill/>
        </p:spPr>
        <p:txBody>
          <a:bodyPr wrap="none" rtlCol="0">
            <a:spAutoFit/>
          </a:bodyPr>
          <a:lstStyle/>
          <a:p>
            <a:r>
              <a:rPr lang="es-MX" dirty="0" smtClean="0"/>
              <a:t>B</a:t>
            </a:r>
            <a:endParaRPr lang="es-MX" dirty="0"/>
          </a:p>
        </p:txBody>
      </p:sp>
      <p:sp>
        <p:nvSpPr>
          <p:cNvPr id="35" name="CuadroTexto 34"/>
          <p:cNvSpPr txBox="1"/>
          <p:nvPr/>
        </p:nvSpPr>
        <p:spPr>
          <a:xfrm>
            <a:off x="2188174" y="4832870"/>
            <a:ext cx="320922" cy="369332"/>
          </a:xfrm>
          <a:prstGeom prst="rect">
            <a:avLst/>
          </a:prstGeom>
          <a:noFill/>
        </p:spPr>
        <p:txBody>
          <a:bodyPr wrap="none" rtlCol="0">
            <a:spAutoFit/>
          </a:bodyPr>
          <a:lstStyle/>
          <a:p>
            <a:r>
              <a:rPr lang="es-MX" dirty="0" smtClean="0"/>
              <a:t>B</a:t>
            </a:r>
            <a:endParaRPr lang="es-MX" dirty="0"/>
          </a:p>
        </p:txBody>
      </p:sp>
      <p:sp>
        <p:nvSpPr>
          <p:cNvPr id="36" name="CuadroTexto 35"/>
          <p:cNvSpPr txBox="1"/>
          <p:nvPr/>
        </p:nvSpPr>
        <p:spPr>
          <a:xfrm>
            <a:off x="2822943" y="4842684"/>
            <a:ext cx="320922" cy="369332"/>
          </a:xfrm>
          <a:prstGeom prst="rect">
            <a:avLst/>
          </a:prstGeom>
          <a:noFill/>
        </p:spPr>
        <p:txBody>
          <a:bodyPr wrap="none" rtlCol="0">
            <a:spAutoFit/>
          </a:bodyPr>
          <a:lstStyle/>
          <a:p>
            <a:r>
              <a:rPr lang="es-MX" dirty="0" smtClean="0"/>
              <a:t>B</a:t>
            </a:r>
            <a:endParaRPr lang="es-MX" dirty="0"/>
          </a:p>
        </p:txBody>
      </p:sp>
      <p:sp>
        <p:nvSpPr>
          <p:cNvPr id="37" name="CuadroTexto 36"/>
          <p:cNvSpPr txBox="1"/>
          <p:nvPr/>
        </p:nvSpPr>
        <p:spPr>
          <a:xfrm>
            <a:off x="3471719" y="4851951"/>
            <a:ext cx="320922" cy="369332"/>
          </a:xfrm>
          <a:prstGeom prst="rect">
            <a:avLst/>
          </a:prstGeom>
          <a:noFill/>
        </p:spPr>
        <p:txBody>
          <a:bodyPr wrap="none" rtlCol="0">
            <a:spAutoFit/>
          </a:bodyPr>
          <a:lstStyle/>
          <a:p>
            <a:r>
              <a:rPr lang="es-MX" dirty="0" smtClean="0"/>
              <a:t>B</a:t>
            </a:r>
            <a:endParaRPr lang="es-MX" dirty="0"/>
          </a:p>
        </p:txBody>
      </p:sp>
      <p:sp>
        <p:nvSpPr>
          <p:cNvPr id="38" name="CuadroTexto 37"/>
          <p:cNvSpPr txBox="1"/>
          <p:nvPr/>
        </p:nvSpPr>
        <p:spPr>
          <a:xfrm>
            <a:off x="4130128" y="4840396"/>
            <a:ext cx="320922" cy="369332"/>
          </a:xfrm>
          <a:prstGeom prst="rect">
            <a:avLst/>
          </a:prstGeom>
          <a:noFill/>
        </p:spPr>
        <p:txBody>
          <a:bodyPr wrap="none" rtlCol="0">
            <a:spAutoFit/>
          </a:bodyPr>
          <a:lstStyle/>
          <a:p>
            <a:r>
              <a:rPr lang="es-MX" dirty="0" smtClean="0"/>
              <a:t>B</a:t>
            </a:r>
            <a:endParaRPr lang="es-MX" dirty="0"/>
          </a:p>
        </p:txBody>
      </p:sp>
      <p:sp>
        <p:nvSpPr>
          <p:cNvPr id="39" name="CuadroTexto 38"/>
          <p:cNvSpPr txBox="1"/>
          <p:nvPr/>
        </p:nvSpPr>
        <p:spPr>
          <a:xfrm>
            <a:off x="4758010" y="4840396"/>
            <a:ext cx="320922" cy="369332"/>
          </a:xfrm>
          <a:prstGeom prst="rect">
            <a:avLst/>
          </a:prstGeom>
          <a:noFill/>
        </p:spPr>
        <p:txBody>
          <a:bodyPr wrap="none" rtlCol="0">
            <a:spAutoFit/>
          </a:bodyPr>
          <a:lstStyle/>
          <a:p>
            <a:r>
              <a:rPr lang="es-MX" dirty="0" smtClean="0"/>
              <a:t>B</a:t>
            </a:r>
            <a:endParaRPr lang="es-MX" dirty="0"/>
          </a:p>
        </p:txBody>
      </p:sp>
      <p:sp>
        <p:nvSpPr>
          <p:cNvPr id="40" name="CuadroTexto 39"/>
          <p:cNvSpPr txBox="1"/>
          <p:nvPr/>
        </p:nvSpPr>
        <p:spPr>
          <a:xfrm>
            <a:off x="4752765" y="4408348"/>
            <a:ext cx="320922" cy="369332"/>
          </a:xfrm>
          <a:prstGeom prst="rect">
            <a:avLst/>
          </a:prstGeom>
          <a:noFill/>
        </p:spPr>
        <p:txBody>
          <a:bodyPr wrap="none" rtlCol="0">
            <a:spAutoFit/>
          </a:bodyPr>
          <a:lstStyle/>
          <a:p>
            <a:r>
              <a:rPr lang="es-MX" dirty="0" smtClean="0"/>
              <a:t>B</a:t>
            </a:r>
            <a:endParaRPr lang="es-MX" dirty="0"/>
          </a:p>
        </p:txBody>
      </p:sp>
      <p:sp>
        <p:nvSpPr>
          <p:cNvPr id="41" name="CuadroTexto 40"/>
          <p:cNvSpPr txBox="1"/>
          <p:nvPr/>
        </p:nvSpPr>
        <p:spPr>
          <a:xfrm>
            <a:off x="4758304" y="3968774"/>
            <a:ext cx="320922" cy="369332"/>
          </a:xfrm>
          <a:prstGeom prst="rect">
            <a:avLst/>
          </a:prstGeom>
          <a:noFill/>
        </p:spPr>
        <p:txBody>
          <a:bodyPr wrap="none" rtlCol="0">
            <a:spAutoFit/>
          </a:bodyPr>
          <a:lstStyle/>
          <a:p>
            <a:r>
              <a:rPr lang="es-MX" dirty="0" smtClean="0"/>
              <a:t>B</a:t>
            </a:r>
            <a:endParaRPr lang="es-MX" dirty="0"/>
          </a:p>
        </p:txBody>
      </p:sp>
      <p:sp>
        <p:nvSpPr>
          <p:cNvPr id="42" name="CuadroTexto 41"/>
          <p:cNvSpPr txBox="1"/>
          <p:nvPr/>
        </p:nvSpPr>
        <p:spPr>
          <a:xfrm>
            <a:off x="2204204" y="3960055"/>
            <a:ext cx="288862" cy="369332"/>
          </a:xfrm>
          <a:prstGeom prst="rect">
            <a:avLst/>
          </a:prstGeom>
          <a:noFill/>
        </p:spPr>
        <p:txBody>
          <a:bodyPr wrap="none" rtlCol="0">
            <a:spAutoFit/>
          </a:bodyPr>
          <a:lstStyle/>
          <a:p>
            <a:r>
              <a:rPr lang="es-MX" dirty="0"/>
              <a:t>1</a:t>
            </a:r>
          </a:p>
        </p:txBody>
      </p:sp>
      <p:sp>
        <p:nvSpPr>
          <p:cNvPr id="43" name="CuadroTexto 42"/>
          <p:cNvSpPr txBox="1"/>
          <p:nvPr/>
        </p:nvSpPr>
        <p:spPr>
          <a:xfrm>
            <a:off x="2835542" y="3950241"/>
            <a:ext cx="303288" cy="369332"/>
          </a:xfrm>
          <a:prstGeom prst="rect">
            <a:avLst/>
          </a:prstGeom>
          <a:noFill/>
        </p:spPr>
        <p:txBody>
          <a:bodyPr wrap="none" rtlCol="0">
            <a:spAutoFit/>
          </a:bodyPr>
          <a:lstStyle/>
          <a:p>
            <a:r>
              <a:rPr lang="es-MX" dirty="0"/>
              <a:t>0</a:t>
            </a:r>
          </a:p>
        </p:txBody>
      </p:sp>
      <p:sp>
        <p:nvSpPr>
          <p:cNvPr id="44" name="CuadroTexto 43"/>
          <p:cNvSpPr txBox="1"/>
          <p:nvPr/>
        </p:nvSpPr>
        <p:spPr>
          <a:xfrm>
            <a:off x="3480536" y="3950241"/>
            <a:ext cx="303288" cy="369332"/>
          </a:xfrm>
          <a:prstGeom prst="rect">
            <a:avLst/>
          </a:prstGeom>
          <a:noFill/>
        </p:spPr>
        <p:txBody>
          <a:bodyPr wrap="none" rtlCol="0">
            <a:spAutoFit/>
          </a:bodyPr>
          <a:lstStyle/>
          <a:p>
            <a:r>
              <a:rPr lang="es-MX" dirty="0"/>
              <a:t>0</a:t>
            </a:r>
          </a:p>
        </p:txBody>
      </p:sp>
      <p:sp>
        <p:nvSpPr>
          <p:cNvPr id="45" name="CuadroTexto 44"/>
          <p:cNvSpPr txBox="1"/>
          <p:nvPr/>
        </p:nvSpPr>
        <p:spPr>
          <a:xfrm>
            <a:off x="4145407" y="3942324"/>
            <a:ext cx="288862" cy="369332"/>
          </a:xfrm>
          <a:prstGeom prst="rect">
            <a:avLst/>
          </a:prstGeom>
          <a:noFill/>
        </p:spPr>
        <p:txBody>
          <a:bodyPr wrap="none" rtlCol="0">
            <a:spAutoFit/>
          </a:bodyPr>
          <a:lstStyle/>
          <a:p>
            <a:r>
              <a:rPr lang="es-MX" dirty="0"/>
              <a:t>1</a:t>
            </a:r>
          </a:p>
        </p:txBody>
      </p:sp>
      <p:sp>
        <p:nvSpPr>
          <p:cNvPr id="46" name="CuadroTexto 45"/>
          <p:cNvSpPr txBox="1"/>
          <p:nvPr/>
        </p:nvSpPr>
        <p:spPr>
          <a:xfrm>
            <a:off x="2201337" y="4392102"/>
            <a:ext cx="288862" cy="369332"/>
          </a:xfrm>
          <a:prstGeom prst="rect">
            <a:avLst/>
          </a:prstGeom>
          <a:noFill/>
        </p:spPr>
        <p:txBody>
          <a:bodyPr wrap="none" rtlCol="0">
            <a:spAutoFit/>
          </a:bodyPr>
          <a:lstStyle/>
          <a:p>
            <a:r>
              <a:rPr lang="es-MX" dirty="0"/>
              <a:t>1</a:t>
            </a:r>
          </a:p>
        </p:txBody>
      </p:sp>
      <p:sp>
        <p:nvSpPr>
          <p:cNvPr id="47" name="CuadroTexto 46"/>
          <p:cNvSpPr txBox="1"/>
          <p:nvPr/>
        </p:nvSpPr>
        <p:spPr>
          <a:xfrm>
            <a:off x="2838973" y="4390098"/>
            <a:ext cx="288862" cy="369332"/>
          </a:xfrm>
          <a:prstGeom prst="rect">
            <a:avLst/>
          </a:prstGeom>
          <a:noFill/>
        </p:spPr>
        <p:txBody>
          <a:bodyPr wrap="none" rtlCol="0">
            <a:spAutoFit/>
          </a:bodyPr>
          <a:lstStyle/>
          <a:p>
            <a:r>
              <a:rPr lang="es-MX" dirty="0"/>
              <a:t>1</a:t>
            </a:r>
          </a:p>
        </p:txBody>
      </p:sp>
      <p:sp>
        <p:nvSpPr>
          <p:cNvPr id="48" name="CuadroTexto 47"/>
          <p:cNvSpPr txBox="1"/>
          <p:nvPr/>
        </p:nvSpPr>
        <p:spPr>
          <a:xfrm>
            <a:off x="4132702" y="4380641"/>
            <a:ext cx="288862" cy="369332"/>
          </a:xfrm>
          <a:prstGeom prst="rect">
            <a:avLst/>
          </a:prstGeom>
          <a:noFill/>
        </p:spPr>
        <p:txBody>
          <a:bodyPr wrap="none" rtlCol="0">
            <a:spAutoFit/>
          </a:bodyPr>
          <a:lstStyle/>
          <a:p>
            <a:r>
              <a:rPr lang="es-MX" dirty="0"/>
              <a:t>1</a:t>
            </a:r>
          </a:p>
        </p:txBody>
      </p:sp>
      <p:sp>
        <p:nvSpPr>
          <p:cNvPr id="49" name="CuadroTexto 48"/>
          <p:cNvSpPr txBox="1"/>
          <p:nvPr/>
        </p:nvSpPr>
        <p:spPr>
          <a:xfrm>
            <a:off x="3488317" y="4390098"/>
            <a:ext cx="303288" cy="369332"/>
          </a:xfrm>
          <a:prstGeom prst="rect">
            <a:avLst/>
          </a:prstGeom>
          <a:noFill/>
        </p:spPr>
        <p:txBody>
          <a:bodyPr wrap="none" rtlCol="0">
            <a:spAutoFit/>
          </a:bodyPr>
          <a:lstStyle/>
          <a:p>
            <a:r>
              <a:rPr lang="es-MX" dirty="0"/>
              <a:t>0</a:t>
            </a:r>
          </a:p>
        </p:txBody>
      </p:sp>
      <p:sp>
        <p:nvSpPr>
          <p:cNvPr id="50" name="CuadroTexto 49"/>
          <p:cNvSpPr txBox="1"/>
          <p:nvPr/>
        </p:nvSpPr>
        <p:spPr>
          <a:xfrm>
            <a:off x="10081837" y="4397817"/>
            <a:ext cx="320922" cy="369332"/>
          </a:xfrm>
          <a:prstGeom prst="rect">
            <a:avLst/>
          </a:prstGeom>
          <a:noFill/>
        </p:spPr>
        <p:txBody>
          <a:bodyPr wrap="none" rtlCol="0">
            <a:spAutoFit/>
          </a:bodyPr>
          <a:lstStyle/>
          <a:p>
            <a:r>
              <a:rPr lang="es-MX" dirty="0" smtClean="0"/>
              <a:t>B</a:t>
            </a:r>
            <a:endParaRPr lang="es-MX" dirty="0"/>
          </a:p>
        </p:txBody>
      </p:sp>
      <p:sp>
        <p:nvSpPr>
          <p:cNvPr id="51" name="CuadroTexto 50"/>
          <p:cNvSpPr txBox="1"/>
          <p:nvPr/>
        </p:nvSpPr>
        <p:spPr>
          <a:xfrm>
            <a:off x="10087376" y="3958243"/>
            <a:ext cx="320922" cy="369332"/>
          </a:xfrm>
          <a:prstGeom prst="rect">
            <a:avLst/>
          </a:prstGeom>
          <a:noFill/>
        </p:spPr>
        <p:txBody>
          <a:bodyPr wrap="none" rtlCol="0">
            <a:spAutoFit/>
          </a:bodyPr>
          <a:lstStyle/>
          <a:p>
            <a:r>
              <a:rPr lang="es-MX" dirty="0" smtClean="0"/>
              <a:t>B</a:t>
            </a:r>
            <a:endParaRPr lang="es-MX" dirty="0"/>
          </a:p>
        </p:txBody>
      </p:sp>
      <p:sp>
        <p:nvSpPr>
          <p:cNvPr id="52" name="CuadroTexto 51"/>
          <p:cNvSpPr txBox="1"/>
          <p:nvPr/>
        </p:nvSpPr>
        <p:spPr>
          <a:xfrm>
            <a:off x="7533276" y="3949524"/>
            <a:ext cx="288862" cy="369332"/>
          </a:xfrm>
          <a:prstGeom prst="rect">
            <a:avLst/>
          </a:prstGeom>
          <a:noFill/>
        </p:spPr>
        <p:txBody>
          <a:bodyPr wrap="none" rtlCol="0">
            <a:spAutoFit/>
          </a:bodyPr>
          <a:lstStyle/>
          <a:p>
            <a:r>
              <a:rPr lang="es-MX" dirty="0"/>
              <a:t>1</a:t>
            </a:r>
          </a:p>
        </p:txBody>
      </p:sp>
      <p:sp>
        <p:nvSpPr>
          <p:cNvPr id="53" name="CuadroTexto 52"/>
          <p:cNvSpPr txBox="1"/>
          <p:nvPr/>
        </p:nvSpPr>
        <p:spPr>
          <a:xfrm>
            <a:off x="8164614" y="3939710"/>
            <a:ext cx="303288" cy="369332"/>
          </a:xfrm>
          <a:prstGeom prst="rect">
            <a:avLst/>
          </a:prstGeom>
          <a:noFill/>
        </p:spPr>
        <p:txBody>
          <a:bodyPr wrap="none" rtlCol="0">
            <a:spAutoFit/>
          </a:bodyPr>
          <a:lstStyle/>
          <a:p>
            <a:r>
              <a:rPr lang="es-MX" dirty="0"/>
              <a:t>0</a:t>
            </a:r>
          </a:p>
        </p:txBody>
      </p:sp>
      <p:sp>
        <p:nvSpPr>
          <p:cNvPr id="54" name="CuadroTexto 53"/>
          <p:cNvSpPr txBox="1"/>
          <p:nvPr/>
        </p:nvSpPr>
        <p:spPr>
          <a:xfrm>
            <a:off x="8809608" y="3939710"/>
            <a:ext cx="303288" cy="369332"/>
          </a:xfrm>
          <a:prstGeom prst="rect">
            <a:avLst/>
          </a:prstGeom>
          <a:noFill/>
        </p:spPr>
        <p:txBody>
          <a:bodyPr wrap="none" rtlCol="0">
            <a:spAutoFit/>
          </a:bodyPr>
          <a:lstStyle/>
          <a:p>
            <a:r>
              <a:rPr lang="es-MX" dirty="0"/>
              <a:t>0</a:t>
            </a:r>
          </a:p>
        </p:txBody>
      </p:sp>
      <p:sp>
        <p:nvSpPr>
          <p:cNvPr id="55" name="CuadroTexto 54"/>
          <p:cNvSpPr txBox="1"/>
          <p:nvPr/>
        </p:nvSpPr>
        <p:spPr>
          <a:xfrm>
            <a:off x="9474479" y="3931793"/>
            <a:ext cx="288862" cy="369332"/>
          </a:xfrm>
          <a:prstGeom prst="rect">
            <a:avLst/>
          </a:prstGeom>
          <a:noFill/>
        </p:spPr>
        <p:txBody>
          <a:bodyPr wrap="none" rtlCol="0">
            <a:spAutoFit/>
          </a:bodyPr>
          <a:lstStyle/>
          <a:p>
            <a:r>
              <a:rPr lang="es-MX" dirty="0"/>
              <a:t>1</a:t>
            </a:r>
          </a:p>
        </p:txBody>
      </p:sp>
      <p:sp>
        <p:nvSpPr>
          <p:cNvPr id="56" name="CuadroTexto 55"/>
          <p:cNvSpPr txBox="1"/>
          <p:nvPr/>
        </p:nvSpPr>
        <p:spPr>
          <a:xfrm>
            <a:off x="7530409" y="4381571"/>
            <a:ext cx="288862" cy="369332"/>
          </a:xfrm>
          <a:prstGeom prst="rect">
            <a:avLst/>
          </a:prstGeom>
          <a:noFill/>
        </p:spPr>
        <p:txBody>
          <a:bodyPr wrap="none" rtlCol="0">
            <a:spAutoFit/>
          </a:bodyPr>
          <a:lstStyle/>
          <a:p>
            <a:r>
              <a:rPr lang="es-MX" dirty="0"/>
              <a:t>1</a:t>
            </a:r>
          </a:p>
        </p:txBody>
      </p:sp>
      <p:sp>
        <p:nvSpPr>
          <p:cNvPr id="57" name="CuadroTexto 56"/>
          <p:cNvSpPr txBox="1"/>
          <p:nvPr/>
        </p:nvSpPr>
        <p:spPr>
          <a:xfrm>
            <a:off x="8168045" y="4379567"/>
            <a:ext cx="288862" cy="369332"/>
          </a:xfrm>
          <a:prstGeom prst="rect">
            <a:avLst/>
          </a:prstGeom>
          <a:noFill/>
        </p:spPr>
        <p:txBody>
          <a:bodyPr wrap="none" rtlCol="0">
            <a:spAutoFit/>
          </a:bodyPr>
          <a:lstStyle/>
          <a:p>
            <a:r>
              <a:rPr lang="es-MX" dirty="0"/>
              <a:t>1</a:t>
            </a:r>
          </a:p>
        </p:txBody>
      </p:sp>
      <p:sp>
        <p:nvSpPr>
          <p:cNvPr id="58" name="CuadroTexto 57"/>
          <p:cNvSpPr txBox="1"/>
          <p:nvPr/>
        </p:nvSpPr>
        <p:spPr>
          <a:xfrm>
            <a:off x="9461774" y="4370110"/>
            <a:ext cx="288862" cy="369332"/>
          </a:xfrm>
          <a:prstGeom prst="rect">
            <a:avLst/>
          </a:prstGeom>
          <a:noFill/>
        </p:spPr>
        <p:txBody>
          <a:bodyPr wrap="none" rtlCol="0">
            <a:spAutoFit/>
          </a:bodyPr>
          <a:lstStyle/>
          <a:p>
            <a:r>
              <a:rPr lang="es-MX" dirty="0"/>
              <a:t>1</a:t>
            </a:r>
          </a:p>
        </p:txBody>
      </p:sp>
      <p:sp>
        <p:nvSpPr>
          <p:cNvPr id="59" name="CuadroTexto 58"/>
          <p:cNvSpPr txBox="1"/>
          <p:nvPr/>
        </p:nvSpPr>
        <p:spPr>
          <a:xfrm>
            <a:off x="8817389" y="4379567"/>
            <a:ext cx="303288" cy="369332"/>
          </a:xfrm>
          <a:prstGeom prst="rect">
            <a:avLst/>
          </a:prstGeom>
          <a:noFill/>
        </p:spPr>
        <p:txBody>
          <a:bodyPr wrap="none" rtlCol="0">
            <a:spAutoFit/>
          </a:bodyPr>
          <a:lstStyle/>
          <a:p>
            <a:r>
              <a:rPr lang="es-MX" dirty="0"/>
              <a:t>0</a:t>
            </a:r>
          </a:p>
        </p:txBody>
      </p:sp>
      <p:sp>
        <p:nvSpPr>
          <p:cNvPr id="60" name="CuadroTexto 59"/>
          <p:cNvSpPr txBox="1"/>
          <p:nvPr/>
        </p:nvSpPr>
        <p:spPr>
          <a:xfrm>
            <a:off x="10078180" y="4823110"/>
            <a:ext cx="320922" cy="369332"/>
          </a:xfrm>
          <a:prstGeom prst="rect">
            <a:avLst/>
          </a:prstGeom>
          <a:noFill/>
        </p:spPr>
        <p:txBody>
          <a:bodyPr wrap="none" rtlCol="0">
            <a:spAutoFit/>
          </a:bodyPr>
          <a:lstStyle/>
          <a:p>
            <a:r>
              <a:rPr lang="es-MX" dirty="0" smtClean="0"/>
              <a:t>B</a:t>
            </a:r>
            <a:endParaRPr lang="es-MX" dirty="0"/>
          </a:p>
        </p:txBody>
      </p:sp>
      <p:sp>
        <p:nvSpPr>
          <p:cNvPr id="61" name="CuadroTexto 60"/>
          <p:cNvSpPr txBox="1"/>
          <p:nvPr/>
        </p:nvSpPr>
        <p:spPr>
          <a:xfrm>
            <a:off x="9469577" y="4819069"/>
            <a:ext cx="303288" cy="369332"/>
          </a:xfrm>
          <a:prstGeom prst="rect">
            <a:avLst/>
          </a:prstGeom>
          <a:noFill/>
        </p:spPr>
        <p:txBody>
          <a:bodyPr wrap="none" rtlCol="0">
            <a:spAutoFit/>
          </a:bodyPr>
          <a:lstStyle/>
          <a:p>
            <a:r>
              <a:rPr lang="es-MX" dirty="0" smtClean="0"/>
              <a:t>0</a:t>
            </a:r>
            <a:endParaRPr lang="es-MX" dirty="0"/>
          </a:p>
        </p:txBody>
      </p:sp>
      <p:sp>
        <p:nvSpPr>
          <p:cNvPr id="62" name="CuadroTexto 61"/>
          <p:cNvSpPr txBox="1"/>
          <p:nvPr/>
        </p:nvSpPr>
        <p:spPr>
          <a:xfrm>
            <a:off x="8821505" y="4810896"/>
            <a:ext cx="288862" cy="369332"/>
          </a:xfrm>
          <a:prstGeom prst="rect">
            <a:avLst/>
          </a:prstGeom>
          <a:noFill/>
        </p:spPr>
        <p:txBody>
          <a:bodyPr wrap="none" rtlCol="0">
            <a:spAutoFit/>
          </a:bodyPr>
          <a:lstStyle/>
          <a:p>
            <a:r>
              <a:rPr lang="es-MX" dirty="0"/>
              <a:t>1</a:t>
            </a:r>
          </a:p>
        </p:txBody>
      </p:sp>
      <p:sp>
        <p:nvSpPr>
          <p:cNvPr id="63" name="CuadroTexto 62"/>
          <p:cNvSpPr txBox="1"/>
          <p:nvPr/>
        </p:nvSpPr>
        <p:spPr>
          <a:xfrm>
            <a:off x="8171060" y="4801060"/>
            <a:ext cx="288862" cy="369332"/>
          </a:xfrm>
          <a:prstGeom prst="rect">
            <a:avLst/>
          </a:prstGeom>
          <a:noFill/>
        </p:spPr>
        <p:txBody>
          <a:bodyPr wrap="none" rtlCol="0">
            <a:spAutoFit/>
          </a:bodyPr>
          <a:lstStyle/>
          <a:p>
            <a:r>
              <a:rPr lang="es-MX" dirty="0"/>
              <a:t>1</a:t>
            </a:r>
          </a:p>
        </p:txBody>
      </p:sp>
      <p:sp>
        <p:nvSpPr>
          <p:cNvPr id="64" name="CuadroTexto 63"/>
          <p:cNvSpPr txBox="1"/>
          <p:nvPr/>
        </p:nvSpPr>
        <p:spPr>
          <a:xfrm>
            <a:off x="7523959" y="4827160"/>
            <a:ext cx="303288" cy="369332"/>
          </a:xfrm>
          <a:prstGeom prst="rect">
            <a:avLst/>
          </a:prstGeom>
          <a:noFill/>
        </p:spPr>
        <p:txBody>
          <a:bodyPr wrap="none" rtlCol="0">
            <a:spAutoFit/>
          </a:bodyPr>
          <a:lstStyle/>
          <a:p>
            <a:r>
              <a:rPr lang="es-MX" dirty="0" smtClean="0"/>
              <a:t>0</a:t>
            </a:r>
            <a:endParaRPr lang="es-MX" dirty="0"/>
          </a:p>
        </p:txBody>
      </p:sp>
      <p:sp>
        <p:nvSpPr>
          <p:cNvPr id="65" name="CuadroTexto 64"/>
          <p:cNvSpPr txBox="1"/>
          <p:nvPr/>
        </p:nvSpPr>
        <p:spPr>
          <a:xfrm>
            <a:off x="6868408" y="3950241"/>
            <a:ext cx="303288" cy="369332"/>
          </a:xfrm>
          <a:prstGeom prst="rect">
            <a:avLst/>
          </a:prstGeom>
          <a:noFill/>
        </p:spPr>
        <p:txBody>
          <a:bodyPr wrap="none" rtlCol="0">
            <a:spAutoFit/>
          </a:bodyPr>
          <a:lstStyle/>
          <a:p>
            <a:r>
              <a:rPr lang="es-MX" dirty="0"/>
              <a:t>0</a:t>
            </a:r>
          </a:p>
        </p:txBody>
      </p:sp>
      <p:sp>
        <p:nvSpPr>
          <p:cNvPr id="66" name="CuadroTexto 65"/>
          <p:cNvSpPr txBox="1"/>
          <p:nvPr/>
        </p:nvSpPr>
        <p:spPr>
          <a:xfrm>
            <a:off x="6876189" y="4390098"/>
            <a:ext cx="303288" cy="369332"/>
          </a:xfrm>
          <a:prstGeom prst="rect">
            <a:avLst/>
          </a:prstGeom>
          <a:noFill/>
        </p:spPr>
        <p:txBody>
          <a:bodyPr wrap="none" rtlCol="0">
            <a:spAutoFit/>
          </a:bodyPr>
          <a:lstStyle/>
          <a:p>
            <a:r>
              <a:rPr lang="es-MX" dirty="0"/>
              <a:t>0</a:t>
            </a:r>
          </a:p>
        </p:txBody>
      </p:sp>
      <p:sp>
        <p:nvSpPr>
          <p:cNvPr id="67" name="CuadroTexto 66"/>
          <p:cNvSpPr txBox="1"/>
          <p:nvPr/>
        </p:nvSpPr>
        <p:spPr>
          <a:xfrm>
            <a:off x="6871903" y="4810896"/>
            <a:ext cx="288862" cy="369332"/>
          </a:xfrm>
          <a:prstGeom prst="rect">
            <a:avLst/>
          </a:prstGeom>
          <a:noFill/>
        </p:spPr>
        <p:txBody>
          <a:bodyPr wrap="none" rtlCol="0">
            <a:spAutoFit/>
          </a:bodyPr>
          <a:lstStyle/>
          <a:p>
            <a:r>
              <a:rPr lang="es-MX" dirty="0"/>
              <a:t>1</a:t>
            </a:r>
          </a:p>
        </p:txBody>
      </p:sp>
      <p:cxnSp>
        <p:nvCxnSpPr>
          <p:cNvPr id="68" name="Conector recto de flecha 67"/>
          <p:cNvCxnSpPr>
            <a:stCxn id="70" idx="0"/>
          </p:cNvCxnSpPr>
          <p:nvPr/>
        </p:nvCxnSpPr>
        <p:spPr>
          <a:xfrm flipH="1" flipV="1">
            <a:off x="4309170" y="5316033"/>
            <a:ext cx="4437" cy="3840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Elipse 69"/>
              <p:cNvSpPr/>
              <p:nvPr/>
            </p:nvSpPr>
            <p:spPr>
              <a:xfrm>
                <a:off x="4006180" y="5700075"/>
                <a:ext cx="614854" cy="648072"/>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𝑞</m:t>
                          </m:r>
                        </m:e>
                        <m:sub>
                          <m:r>
                            <a:rPr lang="es-MX" b="0" i="1" smtClean="0">
                              <a:latin typeface="Cambria Math" panose="02040503050406030204" pitchFamily="18" charset="0"/>
                            </a:rPr>
                            <m:t>0</m:t>
                          </m:r>
                        </m:sub>
                      </m:sSub>
                    </m:oMath>
                  </m:oMathPara>
                </a14:m>
                <a:endParaRPr lang="es-MX" dirty="0"/>
              </a:p>
            </p:txBody>
          </p:sp>
        </mc:Choice>
        <mc:Fallback xmlns="">
          <p:sp>
            <p:nvSpPr>
              <p:cNvPr id="70" name="Elipse 69"/>
              <p:cNvSpPr>
                <a:spLocks noRot="1" noChangeAspect="1" noMove="1" noResize="1" noEditPoints="1" noAdjustHandles="1" noChangeArrowheads="1" noChangeShapeType="1" noTextEdit="1"/>
              </p:cNvSpPr>
              <p:nvPr/>
            </p:nvSpPr>
            <p:spPr>
              <a:xfrm>
                <a:off x="4006180" y="5700075"/>
                <a:ext cx="614854" cy="648072"/>
              </a:xfrm>
              <a:prstGeom prst="ellipse">
                <a:avLst/>
              </a:prstGeom>
              <a:blipFill>
                <a:blip r:embed="rId3"/>
                <a:stretch>
                  <a:fillRect/>
                </a:stretch>
              </a:blipFill>
              <a:ln w="9525" cap="flat" cmpd="sng" algn="ctr">
                <a:solidFill>
                  <a:schemeClr val="accent1"/>
                </a:solidFill>
                <a:prstDash val="solid"/>
                <a:round/>
                <a:headEnd type="none" w="med" len="med"/>
                <a:tailEnd type="none" w="med" len="med"/>
              </a:ln>
            </p:spPr>
            <p:txBody>
              <a:bodyPr/>
              <a:lstStyle/>
              <a:p>
                <a:r>
                  <a:rPr lang="es-MX">
                    <a:noFill/>
                  </a:rPr>
                  <a:t> </a:t>
                </a:r>
              </a:p>
            </p:txBody>
          </p:sp>
        </mc:Fallback>
      </mc:AlternateContent>
      <p:cxnSp>
        <p:nvCxnSpPr>
          <p:cNvPr id="80" name="Conector recto de flecha 79"/>
          <p:cNvCxnSpPr>
            <a:stCxn id="81" idx="0"/>
          </p:cNvCxnSpPr>
          <p:nvPr/>
        </p:nvCxnSpPr>
        <p:spPr>
          <a:xfrm flipH="1" flipV="1">
            <a:off x="7683228" y="5315837"/>
            <a:ext cx="4437" cy="3840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Elipse 80"/>
              <p:cNvSpPr/>
              <p:nvPr/>
            </p:nvSpPr>
            <p:spPr>
              <a:xfrm>
                <a:off x="7380238" y="5699879"/>
                <a:ext cx="614854" cy="648072"/>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𝑞</m:t>
                          </m:r>
                        </m:e>
                        <m:sub>
                          <m:r>
                            <a:rPr lang="es-MX" b="0" i="1" smtClean="0">
                              <a:latin typeface="Cambria Math" panose="02040503050406030204" pitchFamily="18" charset="0"/>
                            </a:rPr>
                            <m:t>2</m:t>
                          </m:r>
                        </m:sub>
                      </m:sSub>
                    </m:oMath>
                  </m:oMathPara>
                </a14:m>
                <a:endParaRPr lang="es-MX" dirty="0"/>
              </a:p>
            </p:txBody>
          </p:sp>
        </mc:Choice>
        <mc:Fallback xmlns="">
          <p:sp>
            <p:nvSpPr>
              <p:cNvPr id="81" name="Elipse 80"/>
              <p:cNvSpPr>
                <a:spLocks noRot="1" noChangeAspect="1" noMove="1" noResize="1" noEditPoints="1" noAdjustHandles="1" noChangeArrowheads="1" noChangeShapeType="1" noTextEdit="1"/>
              </p:cNvSpPr>
              <p:nvPr/>
            </p:nvSpPr>
            <p:spPr>
              <a:xfrm>
                <a:off x="7380238" y="5699879"/>
                <a:ext cx="614854" cy="648072"/>
              </a:xfrm>
              <a:prstGeom prst="ellipse">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es-MX">
                    <a:noFill/>
                  </a:rPr>
                  <a:t> </a:t>
                </a:r>
              </a:p>
            </p:txBody>
          </p:sp>
        </mc:Fallback>
      </mc:AlternateContent>
      <p:sp>
        <p:nvSpPr>
          <p:cNvPr id="82" name="CuadroTexto 81"/>
          <p:cNvSpPr txBox="1"/>
          <p:nvPr/>
        </p:nvSpPr>
        <p:spPr>
          <a:xfrm>
            <a:off x="1069278" y="3505137"/>
            <a:ext cx="1439818" cy="369332"/>
          </a:xfrm>
          <a:prstGeom prst="rect">
            <a:avLst/>
          </a:prstGeom>
          <a:noFill/>
        </p:spPr>
        <p:txBody>
          <a:bodyPr wrap="none" rtlCol="0">
            <a:spAutoFit/>
          </a:bodyPr>
          <a:lstStyle/>
          <a:p>
            <a:r>
              <a:rPr lang="es-MX" dirty="0" smtClean="0"/>
              <a:t>Estado inicial</a:t>
            </a:r>
            <a:endParaRPr lang="es-MX" dirty="0"/>
          </a:p>
        </p:txBody>
      </p:sp>
      <p:sp>
        <p:nvSpPr>
          <p:cNvPr id="83" name="CuadroTexto 82"/>
          <p:cNvSpPr txBox="1"/>
          <p:nvPr/>
        </p:nvSpPr>
        <p:spPr>
          <a:xfrm>
            <a:off x="6374770" y="3503837"/>
            <a:ext cx="912429" cy="369332"/>
          </a:xfrm>
          <a:prstGeom prst="rect">
            <a:avLst/>
          </a:prstGeom>
          <a:noFill/>
        </p:spPr>
        <p:txBody>
          <a:bodyPr wrap="none" rtlCol="0">
            <a:spAutoFit/>
          </a:bodyPr>
          <a:lstStyle/>
          <a:p>
            <a:r>
              <a:rPr lang="es-MX" dirty="0" smtClean="0"/>
              <a:t>Finaliza</a:t>
            </a:r>
            <a:endParaRPr lang="es-MX" dirty="0"/>
          </a:p>
        </p:txBody>
      </p:sp>
    </p:spTree>
    <p:extLst>
      <p:ext uri="{BB962C8B-B14F-4D97-AF65-F5344CB8AC3E}">
        <p14:creationId xmlns:p14="http://schemas.microsoft.com/office/powerpoint/2010/main" val="33055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Tipos de máquinas de Turing</a:t>
            </a:r>
          </a:p>
        </p:txBody>
      </p:sp>
      <p:sp>
        <p:nvSpPr>
          <p:cNvPr id="3" name="Marcador de texto 2"/>
          <p:cNvSpPr>
            <a:spLocks noGrp="1"/>
          </p:cNvSpPr>
          <p:nvPr>
            <p:ph type="body" idx="1"/>
          </p:nvPr>
        </p:nvSpPr>
        <p:spPr/>
        <p:txBody>
          <a:bodyPr/>
          <a:lstStyle/>
          <a:p>
            <a:r>
              <a:rPr lang="es-MX" dirty="0"/>
              <a:t>Maquina de Turing Multicinta</a:t>
            </a:r>
          </a:p>
        </p:txBody>
      </p:sp>
    </p:spTree>
    <p:extLst>
      <p:ext uri="{BB962C8B-B14F-4D97-AF65-F5344CB8AC3E}">
        <p14:creationId xmlns:p14="http://schemas.microsoft.com/office/powerpoint/2010/main" val="54796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Maquina de Turing multicinta</a:t>
            </a:r>
            <a:endParaRPr lang="es-MX" dirty="0"/>
          </a:p>
        </p:txBody>
      </p:sp>
      <p:sp>
        <p:nvSpPr>
          <p:cNvPr id="3" name="Marcador de contenido 2"/>
          <p:cNvSpPr>
            <a:spLocks noGrp="1"/>
          </p:cNvSpPr>
          <p:nvPr>
            <p:ph idx="1"/>
          </p:nvPr>
        </p:nvSpPr>
        <p:spPr/>
        <p:txBody>
          <a:bodyPr>
            <a:normAutofit lnSpcReduction="10000"/>
          </a:bodyPr>
          <a:lstStyle/>
          <a:p>
            <a:pPr marL="0" indent="0" algn="just">
              <a:buNone/>
            </a:pPr>
            <a:r>
              <a:rPr lang="es-MX" dirty="0"/>
              <a:t>C</a:t>
            </a:r>
            <a:r>
              <a:rPr lang="es-MX" dirty="0" smtClean="0"/>
              <a:t>onsiste </a:t>
            </a:r>
            <a:r>
              <a:rPr lang="es-MX" dirty="0"/>
              <a:t>en una </a:t>
            </a:r>
            <a:r>
              <a:rPr lang="es-MX" b="1" dirty="0"/>
              <a:t>MT </a:t>
            </a:r>
            <a:r>
              <a:rPr lang="es-MX" dirty="0"/>
              <a:t>que contiene </a:t>
            </a:r>
            <a:r>
              <a:rPr lang="es-MX" dirty="0" smtClean="0"/>
              <a:t>varias cintas </a:t>
            </a:r>
            <a:r>
              <a:rPr lang="es-MX" dirty="0"/>
              <a:t>y cada una de ellas con su cabeza de lectura-escritura, las cuales se </a:t>
            </a:r>
            <a:r>
              <a:rPr lang="es-MX" dirty="0" smtClean="0"/>
              <a:t>mueven de </a:t>
            </a:r>
            <a:r>
              <a:rPr lang="es-MX" dirty="0"/>
              <a:t>manera </a:t>
            </a:r>
            <a:r>
              <a:rPr lang="es-MX" i="1" dirty="0" smtClean="0"/>
              <a:t>independiente</a:t>
            </a:r>
            <a:r>
              <a:rPr lang="es-MX" dirty="0" smtClean="0"/>
              <a:t>.</a:t>
            </a:r>
          </a:p>
          <a:p>
            <a:pPr marL="0" indent="0" algn="just">
              <a:buNone/>
            </a:pPr>
            <a:r>
              <a:rPr lang="es-MX" dirty="0" smtClean="0"/>
              <a:t>Cada </a:t>
            </a:r>
            <a:r>
              <a:rPr lang="es-MX" dirty="0"/>
              <a:t>transición </a:t>
            </a:r>
            <a:r>
              <a:rPr lang="es-MX" dirty="0" smtClean="0"/>
              <a:t>permite:</a:t>
            </a:r>
          </a:p>
          <a:p>
            <a:pPr marL="457200" indent="-457200" algn="just">
              <a:buFont typeface="+mj-lt"/>
              <a:buAutoNum type="alphaLcParenR"/>
            </a:pPr>
            <a:r>
              <a:rPr lang="es-MX" dirty="0" smtClean="0"/>
              <a:t>Cambiar </a:t>
            </a:r>
            <a:r>
              <a:rPr lang="es-MX" dirty="0"/>
              <a:t>de estado dependiendo del </a:t>
            </a:r>
            <a:r>
              <a:rPr lang="es-MX" dirty="0" smtClean="0"/>
              <a:t>contenido </a:t>
            </a:r>
            <a:r>
              <a:rPr lang="es-MX" dirty="0"/>
              <a:t>en las celdas de todas las </a:t>
            </a:r>
            <a:r>
              <a:rPr lang="es-MX" dirty="0" smtClean="0"/>
              <a:t>cintas.</a:t>
            </a:r>
          </a:p>
          <a:p>
            <a:pPr marL="457200" indent="-457200" algn="just">
              <a:buFont typeface="+mj-lt"/>
              <a:buAutoNum type="alphaLcParenR"/>
            </a:pPr>
            <a:r>
              <a:rPr lang="es-MX" dirty="0" smtClean="0"/>
              <a:t>Escribir </a:t>
            </a:r>
            <a:r>
              <a:rPr lang="es-MX" dirty="0"/>
              <a:t>un símbolo distinto en cada celda para cada una de las </a:t>
            </a:r>
            <a:r>
              <a:rPr lang="es-MX" dirty="0" smtClean="0"/>
              <a:t>cintas.</a:t>
            </a:r>
          </a:p>
          <a:p>
            <a:pPr marL="457200" indent="-457200" algn="just">
              <a:buFont typeface="+mj-lt"/>
              <a:buAutoNum type="alphaLcParenR"/>
            </a:pPr>
            <a:r>
              <a:rPr lang="es-MX" dirty="0" smtClean="0"/>
              <a:t>Mover </a:t>
            </a:r>
            <a:r>
              <a:rPr lang="es-MX" dirty="0"/>
              <a:t>la cabeza de lectura-escritura de cada una de las cintas en </a:t>
            </a:r>
            <a:r>
              <a:rPr lang="es-MX" dirty="0" smtClean="0"/>
              <a:t>direcciones independientes</a:t>
            </a:r>
            <a:r>
              <a:rPr lang="es-MX" dirty="0"/>
              <a:t>.</a:t>
            </a:r>
          </a:p>
        </p:txBody>
      </p:sp>
    </p:spTree>
    <p:extLst>
      <p:ext uri="{BB962C8B-B14F-4D97-AF65-F5344CB8AC3E}">
        <p14:creationId xmlns:p14="http://schemas.microsoft.com/office/powerpoint/2010/main" val="168176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Maquina </a:t>
            </a:r>
            <a:r>
              <a:rPr lang="es-MX" dirty="0"/>
              <a:t>de Turing multicinta</a:t>
            </a:r>
          </a:p>
        </p:txBody>
      </p:sp>
      <p:sp>
        <p:nvSpPr>
          <p:cNvPr id="3" name="Marcador de contenido 2"/>
          <p:cNvSpPr>
            <a:spLocks noGrp="1"/>
          </p:cNvSpPr>
          <p:nvPr>
            <p:ph idx="1"/>
          </p:nvPr>
        </p:nvSpPr>
        <p:spPr/>
        <p:txBody>
          <a:bodyPr/>
          <a:lstStyle/>
          <a:p>
            <a:pPr marL="0" indent="0">
              <a:buNone/>
            </a:pPr>
            <a:r>
              <a:rPr lang="es-MX" dirty="0" smtClean="0">
                <a:ln w="0"/>
                <a:solidFill>
                  <a:schemeClr val="accent1"/>
                </a:solidFill>
                <a:effectLst>
                  <a:outerShdw blurRad="38100" dist="25400" dir="5400000" algn="ctr" rotWithShape="0">
                    <a:srgbClr val="6E747A">
                      <a:alpha val="43000"/>
                    </a:srgbClr>
                  </a:outerShdw>
                </a:effectLst>
              </a:rPr>
              <a:t>Representación grafica</a:t>
            </a:r>
          </a:p>
          <a:p>
            <a:pPr marL="0" indent="0">
              <a:buNone/>
            </a:pPr>
            <a:endParaRPr lang="es-MX" dirty="0"/>
          </a:p>
        </p:txBody>
      </p:sp>
      <p:cxnSp>
        <p:nvCxnSpPr>
          <p:cNvPr id="4" name="Conector recto 3"/>
          <p:cNvCxnSpPr/>
          <p:nvPr/>
        </p:nvCxnSpPr>
        <p:spPr>
          <a:xfrm>
            <a:off x="1341884" y="3281570"/>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Conector recto 4"/>
          <p:cNvCxnSpPr/>
          <p:nvPr/>
        </p:nvCxnSpPr>
        <p:spPr>
          <a:xfrm>
            <a:off x="1989956" y="3281570"/>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Conector recto 5"/>
          <p:cNvCxnSpPr/>
          <p:nvPr/>
        </p:nvCxnSpPr>
        <p:spPr>
          <a:xfrm>
            <a:off x="2638028" y="3281570"/>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Conector recto 6"/>
          <p:cNvCxnSpPr/>
          <p:nvPr/>
        </p:nvCxnSpPr>
        <p:spPr>
          <a:xfrm>
            <a:off x="3286100" y="3281570"/>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a:off x="3934172" y="3281570"/>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4582244" y="3281570"/>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5230316" y="3307393"/>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5878388" y="3281570"/>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6526460" y="3281570"/>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7174532" y="3281570"/>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flipH="1">
            <a:off x="837828" y="3281570"/>
            <a:ext cx="6840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flipH="1">
            <a:off x="837828" y="3713618"/>
            <a:ext cx="68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1495267" y="3318565"/>
            <a:ext cx="320922" cy="369332"/>
          </a:xfrm>
          <a:prstGeom prst="rect">
            <a:avLst/>
          </a:prstGeom>
          <a:noFill/>
        </p:spPr>
        <p:txBody>
          <a:bodyPr wrap="none" rtlCol="0">
            <a:spAutoFit/>
          </a:bodyPr>
          <a:lstStyle/>
          <a:p>
            <a:r>
              <a:rPr lang="es-MX" dirty="0" smtClean="0"/>
              <a:t>B</a:t>
            </a:r>
            <a:endParaRPr lang="es-MX" dirty="0"/>
          </a:p>
        </p:txBody>
      </p:sp>
      <mc:AlternateContent xmlns:mc="http://schemas.openxmlformats.org/markup-compatibility/2006" xmlns:a14="http://schemas.microsoft.com/office/drawing/2010/main">
        <mc:Choice Requires="a14">
          <p:sp>
            <p:nvSpPr>
              <p:cNvPr id="17" name="CuadroTexto 16"/>
              <p:cNvSpPr txBox="1"/>
              <p:nvPr/>
            </p:nvSpPr>
            <p:spPr>
              <a:xfrm>
                <a:off x="2119703" y="3287208"/>
                <a:ext cx="4721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𝑋</m:t>
                          </m:r>
                        </m:e>
                        <m:sub>
                          <m:r>
                            <a:rPr lang="es-MX" b="0" i="1" smtClean="0">
                              <a:latin typeface="Cambria Math" panose="02040503050406030204" pitchFamily="18" charset="0"/>
                            </a:rPr>
                            <m:t>1</m:t>
                          </m:r>
                        </m:sub>
                      </m:sSub>
                    </m:oMath>
                  </m:oMathPara>
                </a14:m>
                <a:endParaRPr lang="es-MX" dirty="0"/>
              </a:p>
            </p:txBody>
          </p:sp>
        </mc:Choice>
        <mc:Fallback xmlns="">
          <p:sp>
            <p:nvSpPr>
              <p:cNvPr id="17" name="CuadroTexto 16"/>
              <p:cNvSpPr txBox="1">
                <a:spLocks noRot="1" noChangeAspect="1" noMove="1" noResize="1" noEditPoints="1" noAdjustHandles="1" noChangeArrowheads="1" noChangeShapeType="1" noTextEdit="1"/>
              </p:cNvSpPr>
              <p:nvPr/>
            </p:nvSpPr>
            <p:spPr>
              <a:xfrm>
                <a:off x="2119703" y="3287208"/>
                <a:ext cx="472116" cy="369332"/>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8" name="CuadroTexto 17"/>
              <p:cNvSpPr txBox="1"/>
              <p:nvPr/>
            </p:nvSpPr>
            <p:spPr>
              <a:xfrm>
                <a:off x="2767774" y="3315200"/>
                <a:ext cx="4774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𝑋</m:t>
                          </m:r>
                        </m:e>
                        <m:sub>
                          <m:r>
                            <a:rPr lang="es-MX" b="0" i="1" smtClean="0">
                              <a:latin typeface="Cambria Math" panose="02040503050406030204" pitchFamily="18" charset="0"/>
                            </a:rPr>
                            <m:t>2</m:t>
                          </m:r>
                        </m:sub>
                      </m:sSub>
                    </m:oMath>
                  </m:oMathPara>
                </a14:m>
                <a:endParaRPr lang="es-MX" dirty="0"/>
              </a:p>
            </p:txBody>
          </p:sp>
        </mc:Choice>
        <mc:Fallback xmlns="">
          <p:sp>
            <p:nvSpPr>
              <p:cNvPr id="18" name="CuadroTexto 17"/>
              <p:cNvSpPr txBox="1">
                <a:spLocks noRot="1" noChangeAspect="1" noMove="1" noResize="1" noEditPoints="1" noAdjustHandles="1" noChangeArrowheads="1" noChangeShapeType="1" noTextEdit="1"/>
              </p:cNvSpPr>
              <p:nvPr/>
            </p:nvSpPr>
            <p:spPr>
              <a:xfrm>
                <a:off x="2767774" y="3315200"/>
                <a:ext cx="477438" cy="369332"/>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9" name="CuadroTexto 18"/>
              <p:cNvSpPr txBox="1"/>
              <p:nvPr/>
            </p:nvSpPr>
            <p:spPr>
              <a:xfrm>
                <a:off x="4074129" y="3332562"/>
                <a:ext cx="444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𝑋</m:t>
                          </m:r>
                        </m:e>
                        <m:sub>
                          <m:r>
                            <a:rPr lang="es-MX" b="0" i="1" smtClean="0">
                              <a:latin typeface="Cambria Math" panose="02040503050406030204" pitchFamily="18" charset="0"/>
                            </a:rPr>
                            <m:t>𝑖</m:t>
                          </m:r>
                        </m:sub>
                      </m:sSub>
                    </m:oMath>
                  </m:oMathPara>
                </a14:m>
                <a:endParaRPr lang="es-MX" dirty="0"/>
              </a:p>
            </p:txBody>
          </p:sp>
        </mc:Choice>
        <mc:Fallback xmlns="">
          <p:sp>
            <p:nvSpPr>
              <p:cNvPr id="19" name="CuadroTexto 18"/>
              <p:cNvSpPr txBox="1">
                <a:spLocks noRot="1" noChangeAspect="1" noMove="1" noResize="1" noEditPoints="1" noAdjustHandles="1" noChangeArrowheads="1" noChangeShapeType="1" noTextEdit="1"/>
              </p:cNvSpPr>
              <p:nvPr/>
            </p:nvSpPr>
            <p:spPr>
              <a:xfrm>
                <a:off x="4074129" y="3332562"/>
                <a:ext cx="444737" cy="369332"/>
              </a:xfrm>
              <a:prstGeom prst="rect">
                <a:avLst/>
              </a:prstGeom>
              <a:blipFill>
                <a:blip r:embed="rId4"/>
                <a:stretch>
                  <a:fillRect b="-1667"/>
                </a:stretch>
              </a:blipFill>
            </p:spPr>
            <p:txBody>
              <a:bodyPr/>
              <a:lstStyle/>
              <a:p>
                <a:r>
                  <a:rPr lang="es-MX">
                    <a:noFill/>
                  </a:rPr>
                  <a:t> </a:t>
                </a:r>
              </a:p>
            </p:txBody>
          </p:sp>
        </mc:Fallback>
      </mc:AlternateContent>
      <p:sp>
        <p:nvSpPr>
          <p:cNvPr id="20" name="CuadroTexto 19"/>
          <p:cNvSpPr txBox="1"/>
          <p:nvPr/>
        </p:nvSpPr>
        <p:spPr>
          <a:xfrm>
            <a:off x="3441503" y="3292847"/>
            <a:ext cx="367408" cy="369332"/>
          </a:xfrm>
          <a:prstGeom prst="rect">
            <a:avLst/>
          </a:prstGeom>
          <a:noFill/>
        </p:spPr>
        <p:txBody>
          <a:bodyPr wrap="none" rtlCol="0">
            <a:spAutoFit/>
          </a:bodyPr>
          <a:lstStyle/>
          <a:p>
            <a:r>
              <a:rPr lang="es-MX" dirty="0" smtClean="0"/>
              <a:t>…</a:t>
            </a:r>
            <a:endParaRPr lang="es-MX" dirty="0"/>
          </a:p>
        </p:txBody>
      </p:sp>
      <p:sp>
        <p:nvSpPr>
          <p:cNvPr id="21" name="CuadroTexto 20"/>
          <p:cNvSpPr txBox="1"/>
          <p:nvPr/>
        </p:nvSpPr>
        <p:spPr>
          <a:xfrm>
            <a:off x="4766967" y="3281570"/>
            <a:ext cx="367408" cy="369332"/>
          </a:xfrm>
          <a:prstGeom prst="rect">
            <a:avLst/>
          </a:prstGeom>
          <a:noFill/>
        </p:spPr>
        <p:txBody>
          <a:bodyPr wrap="none" rtlCol="0">
            <a:spAutoFit/>
          </a:bodyPr>
          <a:lstStyle/>
          <a:p>
            <a:r>
              <a:rPr lang="es-MX" dirty="0" smtClean="0"/>
              <a:t>…</a:t>
            </a:r>
            <a:endParaRPr lang="es-MX" dirty="0"/>
          </a:p>
        </p:txBody>
      </p:sp>
      <mc:AlternateContent xmlns:mc="http://schemas.openxmlformats.org/markup-compatibility/2006" xmlns:a14="http://schemas.microsoft.com/office/drawing/2010/main">
        <mc:Choice Requires="a14">
          <p:sp>
            <p:nvSpPr>
              <p:cNvPr id="22" name="CuadroTexto 21"/>
              <p:cNvSpPr txBox="1"/>
              <p:nvPr/>
            </p:nvSpPr>
            <p:spPr>
              <a:xfrm>
                <a:off x="5246174" y="3321933"/>
                <a:ext cx="7111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𝑋</m:t>
                          </m:r>
                        </m:e>
                        <m:sub>
                          <m:r>
                            <a:rPr lang="es-MX" b="0" i="1" smtClean="0">
                              <a:latin typeface="Cambria Math" panose="02040503050406030204" pitchFamily="18" charset="0"/>
                            </a:rPr>
                            <m:t>𝑛</m:t>
                          </m:r>
                          <m:r>
                            <a:rPr lang="es-MX" b="0" i="1" smtClean="0">
                              <a:latin typeface="Cambria Math" panose="02040503050406030204" pitchFamily="18" charset="0"/>
                            </a:rPr>
                            <m:t>−1</m:t>
                          </m:r>
                        </m:sub>
                      </m:sSub>
                    </m:oMath>
                  </m:oMathPara>
                </a14:m>
                <a:endParaRPr lang="es-MX" dirty="0"/>
              </a:p>
            </p:txBody>
          </p:sp>
        </mc:Choice>
        <mc:Fallback xmlns="">
          <p:sp>
            <p:nvSpPr>
              <p:cNvPr id="22" name="CuadroTexto 21"/>
              <p:cNvSpPr txBox="1">
                <a:spLocks noRot="1" noChangeAspect="1" noMove="1" noResize="1" noEditPoints="1" noAdjustHandles="1" noChangeArrowheads="1" noChangeShapeType="1" noTextEdit="1"/>
              </p:cNvSpPr>
              <p:nvPr/>
            </p:nvSpPr>
            <p:spPr>
              <a:xfrm>
                <a:off x="5246174" y="3321933"/>
                <a:ext cx="711157" cy="369332"/>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3" name="CuadroTexto 22"/>
              <p:cNvSpPr txBox="1"/>
              <p:nvPr/>
            </p:nvSpPr>
            <p:spPr>
              <a:xfrm>
                <a:off x="6005719" y="3315200"/>
                <a:ext cx="49154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𝑋</m:t>
                          </m:r>
                        </m:e>
                        <m:sub>
                          <m:r>
                            <a:rPr lang="es-MX" b="0" i="1" smtClean="0">
                              <a:latin typeface="Cambria Math" panose="02040503050406030204" pitchFamily="18" charset="0"/>
                            </a:rPr>
                            <m:t>𝑛</m:t>
                          </m:r>
                        </m:sub>
                      </m:sSub>
                    </m:oMath>
                  </m:oMathPara>
                </a14:m>
                <a:endParaRPr lang="es-MX" dirty="0"/>
              </a:p>
            </p:txBody>
          </p:sp>
        </mc:Choice>
        <mc:Fallback xmlns="">
          <p:sp>
            <p:nvSpPr>
              <p:cNvPr id="23" name="CuadroTexto 22"/>
              <p:cNvSpPr txBox="1">
                <a:spLocks noRot="1" noChangeAspect="1" noMove="1" noResize="1" noEditPoints="1" noAdjustHandles="1" noChangeArrowheads="1" noChangeShapeType="1" noTextEdit="1"/>
              </p:cNvSpPr>
              <p:nvPr/>
            </p:nvSpPr>
            <p:spPr>
              <a:xfrm>
                <a:off x="6005719" y="3315200"/>
                <a:ext cx="491545" cy="369332"/>
              </a:xfrm>
              <a:prstGeom prst="rect">
                <a:avLst/>
              </a:prstGeom>
              <a:blipFill>
                <a:blip r:embed="rId6"/>
                <a:stretch>
                  <a:fillRect/>
                </a:stretch>
              </a:blipFill>
            </p:spPr>
            <p:txBody>
              <a:bodyPr/>
              <a:lstStyle/>
              <a:p>
                <a:r>
                  <a:rPr lang="es-MX">
                    <a:noFill/>
                  </a:rPr>
                  <a:t> </a:t>
                </a:r>
              </a:p>
            </p:txBody>
          </p:sp>
        </mc:Fallback>
      </mc:AlternateContent>
      <p:sp>
        <p:nvSpPr>
          <p:cNvPr id="24" name="CuadroTexto 23"/>
          <p:cNvSpPr txBox="1"/>
          <p:nvPr/>
        </p:nvSpPr>
        <p:spPr>
          <a:xfrm>
            <a:off x="6718961" y="3326034"/>
            <a:ext cx="320922" cy="369332"/>
          </a:xfrm>
          <a:prstGeom prst="rect">
            <a:avLst/>
          </a:prstGeom>
          <a:noFill/>
        </p:spPr>
        <p:txBody>
          <a:bodyPr wrap="none" rtlCol="0">
            <a:spAutoFit/>
          </a:bodyPr>
          <a:lstStyle/>
          <a:p>
            <a:r>
              <a:rPr lang="es-MX" dirty="0" smtClean="0"/>
              <a:t>B</a:t>
            </a:r>
            <a:endParaRPr lang="es-MX" dirty="0"/>
          </a:p>
        </p:txBody>
      </p:sp>
      <p:cxnSp>
        <p:nvCxnSpPr>
          <p:cNvPr id="25" name="Conector recto 24"/>
          <p:cNvCxnSpPr/>
          <p:nvPr/>
        </p:nvCxnSpPr>
        <p:spPr>
          <a:xfrm>
            <a:off x="3041387" y="4218757"/>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Conector recto 25"/>
          <p:cNvCxnSpPr/>
          <p:nvPr/>
        </p:nvCxnSpPr>
        <p:spPr>
          <a:xfrm>
            <a:off x="3689459" y="4218757"/>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Conector recto 26"/>
          <p:cNvCxnSpPr/>
          <p:nvPr/>
        </p:nvCxnSpPr>
        <p:spPr>
          <a:xfrm>
            <a:off x="4337531" y="4218757"/>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Conector recto 27"/>
          <p:cNvCxnSpPr/>
          <p:nvPr/>
        </p:nvCxnSpPr>
        <p:spPr>
          <a:xfrm>
            <a:off x="4985603" y="4218757"/>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Conector recto 28"/>
          <p:cNvCxnSpPr/>
          <p:nvPr/>
        </p:nvCxnSpPr>
        <p:spPr>
          <a:xfrm>
            <a:off x="5633675" y="4218757"/>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Conector recto 29"/>
          <p:cNvCxnSpPr/>
          <p:nvPr/>
        </p:nvCxnSpPr>
        <p:spPr>
          <a:xfrm>
            <a:off x="6281747" y="4218757"/>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Conector recto 30"/>
          <p:cNvCxnSpPr/>
          <p:nvPr/>
        </p:nvCxnSpPr>
        <p:spPr>
          <a:xfrm>
            <a:off x="6929819" y="4244580"/>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Conector recto 31"/>
          <p:cNvCxnSpPr/>
          <p:nvPr/>
        </p:nvCxnSpPr>
        <p:spPr>
          <a:xfrm>
            <a:off x="7577891" y="4218757"/>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Conector recto 32"/>
          <p:cNvCxnSpPr/>
          <p:nvPr/>
        </p:nvCxnSpPr>
        <p:spPr>
          <a:xfrm>
            <a:off x="8225963" y="4218757"/>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Conector recto 33"/>
          <p:cNvCxnSpPr/>
          <p:nvPr/>
        </p:nvCxnSpPr>
        <p:spPr>
          <a:xfrm>
            <a:off x="8874035" y="4218757"/>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flipH="1">
            <a:off x="2537331" y="4218757"/>
            <a:ext cx="6840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flipH="1">
            <a:off x="2537331" y="4650805"/>
            <a:ext cx="68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7" name="CuadroTexto 36"/>
          <p:cNvSpPr txBox="1"/>
          <p:nvPr/>
        </p:nvSpPr>
        <p:spPr>
          <a:xfrm>
            <a:off x="3194770" y="4255752"/>
            <a:ext cx="320922" cy="369332"/>
          </a:xfrm>
          <a:prstGeom prst="rect">
            <a:avLst/>
          </a:prstGeom>
          <a:noFill/>
        </p:spPr>
        <p:txBody>
          <a:bodyPr wrap="none" rtlCol="0">
            <a:spAutoFit/>
          </a:bodyPr>
          <a:lstStyle/>
          <a:p>
            <a:pPr algn="ctr"/>
            <a:r>
              <a:rPr lang="es-MX" dirty="0" smtClean="0"/>
              <a:t>B</a:t>
            </a:r>
            <a:endParaRPr lang="es-MX" dirty="0"/>
          </a:p>
        </p:txBody>
      </p:sp>
      <mc:AlternateContent xmlns:mc="http://schemas.openxmlformats.org/markup-compatibility/2006" xmlns:a14="http://schemas.microsoft.com/office/drawing/2010/main">
        <mc:Choice Requires="a14">
          <p:sp>
            <p:nvSpPr>
              <p:cNvPr id="38" name="CuadroTexto 37"/>
              <p:cNvSpPr txBox="1"/>
              <p:nvPr/>
            </p:nvSpPr>
            <p:spPr>
              <a:xfrm>
                <a:off x="3819206" y="4224395"/>
                <a:ext cx="47211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𝑋</m:t>
                          </m:r>
                        </m:e>
                        <m:sub>
                          <m:r>
                            <a:rPr lang="es-MX" b="0" i="1" smtClean="0">
                              <a:latin typeface="Cambria Math" panose="02040503050406030204" pitchFamily="18" charset="0"/>
                            </a:rPr>
                            <m:t>1</m:t>
                          </m:r>
                        </m:sub>
                      </m:sSub>
                    </m:oMath>
                  </m:oMathPara>
                </a14:m>
                <a:endParaRPr lang="es-MX" dirty="0"/>
              </a:p>
            </p:txBody>
          </p:sp>
        </mc:Choice>
        <mc:Fallback xmlns="">
          <p:sp>
            <p:nvSpPr>
              <p:cNvPr id="38" name="CuadroTexto 37"/>
              <p:cNvSpPr txBox="1">
                <a:spLocks noRot="1" noChangeAspect="1" noMove="1" noResize="1" noEditPoints="1" noAdjustHandles="1" noChangeArrowheads="1" noChangeShapeType="1" noTextEdit="1"/>
              </p:cNvSpPr>
              <p:nvPr/>
            </p:nvSpPr>
            <p:spPr>
              <a:xfrm>
                <a:off x="3819206" y="4224395"/>
                <a:ext cx="472116" cy="369332"/>
              </a:xfrm>
              <a:prstGeom prst="rect">
                <a:avLst/>
              </a:prstGeom>
              <a:blipFill>
                <a:blip r:embed="rId7"/>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9" name="CuadroTexto 38"/>
              <p:cNvSpPr txBox="1"/>
              <p:nvPr/>
            </p:nvSpPr>
            <p:spPr>
              <a:xfrm>
                <a:off x="4467277" y="4252387"/>
                <a:ext cx="477438"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𝑋</m:t>
                          </m:r>
                        </m:e>
                        <m:sub>
                          <m:r>
                            <a:rPr lang="es-MX" b="0" i="1" smtClean="0">
                              <a:latin typeface="Cambria Math" panose="02040503050406030204" pitchFamily="18" charset="0"/>
                            </a:rPr>
                            <m:t>2</m:t>
                          </m:r>
                        </m:sub>
                      </m:sSub>
                    </m:oMath>
                  </m:oMathPara>
                </a14:m>
                <a:endParaRPr lang="es-MX" dirty="0"/>
              </a:p>
            </p:txBody>
          </p:sp>
        </mc:Choice>
        <mc:Fallback xmlns="">
          <p:sp>
            <p:nvSpPr>
              <p:cNvPr id="39" name="CuadroTexto 38"/>
              <p:cNvSpPr txBox="1">
                <a:spLocks noRot="1" noChangeAspect="1" noMove="1" noResize="1" noEditPoints="1" noAdjustHandles="1" noChangeArrowheads="1" noChangeShapeType="1" noTextEdit="1"/>
              </p:cNvSpPr>
              <p:nvPr/>
            </p:nvSpPr>
            <p:spPr>
              <a:xfrm>
                <a:off x="4467277" y="4252387"/>
                <a:ext cx="477438" cy="369332"/>
              </a:xfrm>
              <a:prstGeom prst="rect">
                <a:avLst/>
              </a:prstGeom>
              <a:blipFill>
                <a:blip r:embed="rId8"/>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0" name="CuadroTexto 39"/>
              <p:cNvSpPr txBox="1"/>
              <p:nvPr/>
            </p:nvSpPr>
            <p:spPr>
              <a:xfrm>
                <a:off x="5773632" y="4269749"/>
                <a:ext cx="444737"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𝑋</m:t>
                          </m:r>
                        </m:e>
                        <m:sub>
                          <m:r>
                            <a:rPr lang="es-MX" b="0" i="1" smtClean="0">
                              <a:latin typeface="Cambria Math" panose="02040503050406030204" pitchFamily="18" charset="0"/>
                            </a:rPr>
                            <m:t>𝑖</m:t>
                          </m:r>
                        </m:sub>
                      </m:sSub>
                    </m:oMath>
                  </m:oMathPara>
                </a14:m>
                <a:endParaRPr lang="es-MX" dirty="0"/>
              </a:p>
            </p:txBody>
          </p:sp>
        </mc:Choice>
        <mc:Fallback xmlns="">
          <p:sp>
            <p:nvSpPr>
              <p:cNvPr id="40" name="CuadroTexto 39"/>
              <p:cNvSpPr txBox="1">
                <a:spLocks noRot="1" noChangeAspect="1" noMove="1" noResize="1" noEditPoints="1" noAdjustHandles="1" noChangeArrowheads="1" noChangeShapeType="1" noTextEdit="1"/>
              </p:cNvSpPr>
              <p:nvPr/>
            </p:nvSpPr>
            <p:spPr>
              <a:xfrm>
                <a:off x="5773632" y="4269749"/>
                <a:ext cx="444737" cy="369332"/>
              </a:xfrm>
              <a:prstGeom prst="rect">
                <a:avLst/>
              </a:prstGeom>
              <a:blipFill>
                <a:blip r:embed="rId9"/>
                <a:stretch>
                  <a:fillRect/>
                </a:stretch>
              </a:blipFill>
            </p:spPr>
            <p:txBody>
              <a:bodyPr/>
              <a:lstStyle/>
              <a:p>
                <a:r>
                  <a:rPr lang="es-MX">
                    <a:noFill/>
                  </a:rPr>
                  <a:t> </a:t>
                </a:r>
              </a:p>
            </p:txBody>
          </p:sp>
        </mc:Fallback>
      </mc:AlternateContent>
      <p:sp>
        <p:nvSpPr>
          <p:cNvPr id="41" name="CuadroTexto 40"/>
          <p:cNvSpPr txBox="1"/>
          <p:nvPr/>
        </p:nvSpPr>
        <p:spPr>
          <a:xfrm>
            <a:off x="5141006" y="4230034"/>
            <a:ext cx="367408" cy="369332"/>
          </a:xfrm>
          <a:prstGeom prst="rect">
            <a:avLst/>
          </a:prstGeom>
          <a:noFill/>
        </p:spPr>
        <p:txBody>
          <a:bodyPr wrap="none" rtlCol="0">
            <a:spAutoFit/>
          </a:bodyPr>
          <a:lstStyle/>
          <a:p>
            <a:pPr algn="ctr"/>
            <a:r>
              <a:rPr lang="es-MX" dirty="0" smtClean="0"/>
              <a:t>…</a:t>
            </a:r>
            <a:endParaRPr lang="es-MX" dirty="0"/>
          </a:p>
        </p:txBody>
      </p:sp>
      <p:sp>
        <p:nvSpPr>
          <p:cNvPr id="42" name="CuadroTexto 41"/>
          <p:cNvSpPr txBox="1"/>
          <p:nvPr/>
        </p:nvSpPr>
        <p:spPr>
          <a:xfrm>
            <a:off x="6466470" y="4218757"/>
            <a:ext cx="367408" cy="369332"/>
          </a:xfrm>
          <a:prstGeom prst="rect">
            <a:avLst/>
          </a:prstGeom>
          <a:noFill/>
        </p:spPr>
        <p:txBody>
          <a:bodyPr wrap="none" rtlCol="0">
            <a:spAutoFit/>
          </a:bodyPr>
          <a:lstStyle/>
          <a:p>
            <a:pPr algn="ctr"/>
            <a:r>
              <a:rPr lang="es-MX" dirty="0" smtClean="0"/>
              <a:t>…</a:t>
            </a:r>
            <a:endParaRPr lang="es-MX" dirty="0"/>
          </a:p>
        </p:txBody>
      </p:sp>
      <mc:AlternateContent xmlns:mc="http://schemas.openxmlformats.org/markup-compatibility/2006" xmlns:a14="http://schemas.microsoft.com/office/drawing/2010/main">
        <mc:Choice Requires="a14">
          <p:sp>
            <p:nvSpPr>
              <p:cNvPr id="43" name="CuadroTexto 42"/>
              <p:cNvSpPr txBox="1"/>
              <p:nvPr/>
            </p:nvSpPr>
            <p:spPr>
              <a:xfrm>
                <a:off x="6945677" y="4259120"/>
                <a:ext cx="711157"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𝑋</m:t>
                          </m:r>
                        </m:e>
                        <m:sub>
                          <m:r>
                            <a:rPr lang="es-MX" b="0" i="1" smtClean="0">
                              <a:latin typeface="Cambria Math" panose="02040503050406030204" pitchFamily="18" charset="0"/>
                            </a:rPr>
                            <m:t>𝑛</m:t>
                          </m:r>
                          <m:r>
                            <a:rPr lang="es-MX" b="0" i="1" smtClean="0">
                              <a:latin typeface="Cambria Math" panose="02040503050406030204" pitchFamily="18" charset="0"/>
                            </a:rPr>
                            <m:t>−1</m:t>
                          </m:r>
                        </m:sub>
                      </m:sSub>
                    </m:oMath>
                  </m:oMathPara>
                </a14:m>
                <a:endParaRPr lang="es-MX" dirty="0"/>
              </a:p>
            </p:txBody>
          </p:sp>
        </mc:Choice>
        <mc:Fallback xmlns="">
          <p:sp>
            <p:nvSpPr>
              <p:cNvPr id="43" name="CuadroTexto 42"/>
              <p:cNvSpPr txBox="1">
                <a:spLocks noRot="1" noChangeAspect="1" noMove="1" noResize="1" noEditPoints="1" noAdjustHandles="1" noChangeArrowheads="1" noChangeShapeType="1" noTextEdit="1"/>
              </p:cNvSpPr>
              <p:nvPr/>
            </p:nvSpPr>
            <p:spPr>
              <a:xfrm>
                <a:off x="6945677" y="4259120"/>
                <a:ext cx="711157" cy="369332"/>
              </a:xfrm>
              <a:prstGeom prst="rect">
                <a:avLst/>
              </a:prstGeom>
              <a:blipFill>
                <a:blip r:embed="rId10"/>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4" name="CuadroTexto 43"/>
              <p:cNvSpPr txBox="1"/>
              <p:nvPr/>
            </p:nvSpPr>
            <p:spPr>
              <a:xfrm>
                <a:off x="7705222" y="4252387"/>
                <a:ext cx="491545"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𝑋</m:t>
                          </m:r>
                        </m:e>
                        <m:sub>
                          <m:r>
                            <a:rPr lang="es-MX" b="0" i="1" smtClean="0">
                              <a:latin typeface="Cambria Math" panose="02040503050406030204" pitchFamily="18" charset="0"/>
                            </a:rPr>
                            <m:t>𝑛</m:t>
                          </m:r>
                        </m:sub>
                      </m:sSub>
                    </m:oMath>
                  </m:oMathPara>
                </a14:m>
                <a:endParaRPr lang="es-MX" dirty="0"/>
              </a:p>
            </p:txBody>
          </p:sp>
        </mc:Choice>
        <mc:Fallback xmlns="">
          <p:sp>
            <p:nvSpPr>
              <p:cNvPr id="44" name="CuadroTexto 43"/>
              <p:cNvSpPr txBox="1">
                <a:spLocks noRot="1" noChangeAspect="1" noMove="1" noResize="1" noEditPoints="1" noAdjustHandles="1" noChangeArrowheads="1" noChangeShapeType="1" noTextEdit="1"/>
              </p:cNvSpPr>
              <p:nvPr/>
            </p:nvSpPr>
            <p:spPr>
              <a:xfrm>
                <a:off x="7705222" y="4252387"/>
                <a:ext cx="491545" cy="369332"/>
              </a:xfrm>
              <a:prstGeom prst="rect">
                <a:avLst/>
              </a:prstGeom>
              <a:blipFill>
                <a:blip r:embed="rId11"/>
                <a:stretch>
                  <a:fillRect/>
                </a:stretch>
              </a:blipFill>
            </p:spPr>
            <p:txBody>
              <a:bodyPr/>
              <a:lstStyle/>
              <a:p>
                <a:r>
                  <a:rPr lang="es-MX">
                    <a:noFill/>
                  </a:rPr>
                  <a:t> </a:t>
                </a:r>
              </a:p>
            </p:txBody>
          </p:sp>
        </mc:Fallback>
      </mc:AlternateContent>
      <p:sp>
        <p:nvSpPr>
          <p:cNvPr id="45" name="CuadroTexto 44"/>
          <p:cNvSpPr txBox="1"/>
          <p:nvPr/>
        </p:nvSpPr>
        <p:spPr>
          <a:xfrm>
            <a:off x="8418464" y="4263221"/>
            <a:ext cx="320922" cy="369332"/>
          </a:xfrm>
          <a:prstGeom prst="rect">
            <a:avLst/>
          </a:prstGeom>
          <a:noFill/>
        </p:spPr>
        <p:txBody>
          <a:bodyPr wrap="none" rtlCol="0">
            <a:spAutoFit/>
          </a:bodyPr>
          <a:lstStyle/>
          <a:p>
            <a:pPr algn="ctr"/>
            <a:r>
              <a:rPr lang="es-MX" dirty="0" smtClean="0"/>
              <a:t>B</a:t>
            </a:r>
            <a:endParaRPr lang="es-MX" dirty="0"/>
          </a:p>
        </p:txBody>
      </p:sp>
      <p:cxnSp>
        <p:nvCxnSpPr>
          <p:cNvPr id="46" name="Conector recto 45"/>
          <p:cNvCxnSpPr/>
          <p:nvPr/>
        </p:nvCxnSpPr>
        <p:spPr>
          <a:xfrm>
            <a:off x="5086300" y="5153778"/>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Conector recto 46"/>
          <p:cNvCxnSpPr/>
          <p:nvPr/>
        </p:nvCxnSpPr>
        <p:spPr>
          <a:xfrm>
            <a:off x="5734372" y="5153778"/>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Conector recto 47"/>
          <p:cNvCxnSpPr/>
          <p:nvPr/>
        </p:nvCxnSpPr>
        <p:spPr>
          <a:xfrm>
            <a:off x="6382444" y="5153778"/>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Conector recto 48"/>
          <p:cNvCxnSpPr/>
          <p:nvPr/>
        </p:nvCxnSpPr>
        <p:spPr>
          <a:xfrm>
            <a:off x="7030516" y="5153778"/>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Conector recto 49"/>
          <p:cNvCxnSpPr/>
          <p:nvPr/>
        </p:nvCxnSpPr>
        <p:spPr>
          <a:xfrm>
            <a:off x="7678588" y="5153778"/>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Conector recto 50"/>
          <p:cNvCxnSpPr/>
          <p:nvPr/>
        </p:nvCxnSpPr>
        <p:spPr>
          <a:xfrm>
            <a:off x="8326660" y="5153778"/>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Conector recto 51"/>
          <p:cNvCxnSpPr/>
          <p:nvPr/>
        </p:nvCxnSpPr>
        <p:spPr>
          <a:xfrm>
            <a:off x="8974732" y="5179601"/>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Conector recto 52"/>
          <p:cNvCxnSpPr/>
          <p:nvPr/>
        </p:nvCxnSpPr>
        <p:spPr>
          <a:xfrm>
            <a:off x="9622804" y="5153778"/>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Conector recto 53"/>
          <p:cNvCxnSpPr/>
          <p:nvPr/>
        </p:nvCxnSpPr>
        <p:spPr>
          <a:xfrm>
            <a:off x="10270876" y="5153778"/>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Conector recto 54"/>
          <p:cNvCxnSpPr/>
          <p:nvPr/>
        </p:nvCxnSpPr>
        <p:spPr>
          <a:xfrm>
            <a:off x="10918948" y="5153778"/>
            <a:ext cx="0" cy="4320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Conector recto 55"/>
          <p:cNvCxnSpPr/>
          <p:nvPr/>
        </p:nvCxnSpPr>
        <p:spPr>
          <a:xfrm flipH="1">
            <a:off x="4582244" y="5153778"/>
            <a:ext cx="6840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Conector recto 56"/>
          <p:cNvCxnSpPr/>
          <p:nvPr/>
        </p:nvCxnSpPr>
        <p:spPr>
          <a:xfrm flipH="1">
            <a:off x="4582244" y="5585826"/>
            <a:ext cx="68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8" name="CuadroTexto 57"/>
          <p:cNvSpPr txBox="1"/>
          <p:nvPr/>
        </p:nvSpPr>
        <p:spPr>
          <a:xfrm>
            <a:off x="5239683" y="5190773"/>
            <a:ext cx="320922" cy="369332"/>
          </a:xfrm>
          <a:prstGeom prst="rect">
            <a:avLst/>
          </a:prstGeom>
          <a:noFill/>
        </p:spPr>
        <p:txBody>
          <a:bodyPr wrap="none" rtlCol="0">
            <a:spAutoFit/>
          </a:bodyPr>
          <a:lstStyle/>
          <a:p>
            <a:r>
              <a:rPr lang="es-MX" dirty="0" smtClean="0"/>
              <a:t>B</a:t>
            </a:r>
            <a:endParaRPr lang="es-MX" dirty="0"/>
          </a:p>
        </p:txBody>
      </p:sp>
      <mc:AlternateContent xmlns:mc="http://schemas.openxmlformats.org/markup-compatibility/2006" xmlns:a14="http://schemas.microsoft.com/office/drawing/2010/main">
        <mc:Choice Requires="a14">
          <p:sp>
            <p:nvSpPr>
              <p:cNvPr id="59" name="CuadroTexto 58"/>
              <p:cNvSpPr txBox="1"/>
              <p:nvPr/>
            </p:nvSpPr>
            <p:spPr>
              <a:xfrm>
                <a:off x="5864119" y="5159416"/>
                <a:ext cx="4721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𝑋</m:t>
                          </m:r>
                        </m:e>
                        <m:sub>
                          <m:r>
                            <a:rPr lang="es-MX" b="0" i="1" smtClean="0">
                              <a:latin typeface="Cambria Math" panose="02040503050406030204" pitchFamily="18" charset="0"/>
                            </a:rPr>
                            <m:t>1</m:t>
                          </m:r>
                        </m:sub>
                      </m:sSub>
                    </m:oMath>
                  </m:oMathPara>
                </a14:m>
                <a:endParaRPr lang="es-MX" dirty="0"/>
              </a:p>
            </p:txBody>
          </p:sp>
        </mc:Choice>
        <mc:Fallback xmlns="">
          <p:sp>
            <p:nvSpPr>
              <p:cNvPr id="59" name="CuadroTexto 58"/>
              <p:cNvSpPr txBox="1">
                <a:spLocks noRot="1" noChangeAspect="1" noMove="1" noResize="1" noEditPoints="1" noAdjustHandles="1" noChangeArrowheads="1" noChangeShapeType="1" noTextEdit="1"/>
              </p:cNvSpPr>
              <p:nvPr/>
            </p:nvSpPr>
            <p:spPr>
              <a:xfrm>
                <a:off x="5864119" y="5159416"/>
                <a:ext cx="472116" cy="369332"/>
              </a:xfrm>
              <a:prstGeom prst="rect">
                <a:avLst/>
              </a:prstGeom>
              <a:blipFill>
                <a:blip r:embed="rId1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0" name="CuadroTexto 59"/>
              <p:cNvSpPr txBox="1"/>
              <p:nvPr/>
            </p:nvSpPr>
            <p:spPr>
              <a:xfrm>
                <a:off x="6512190" y="5187408"/>
                <a:ext cx="4774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𝑋</m:t>
                          </m:r>
                        </m:e>
                        <m:sub>
                          <m:r>
                            <a:rPr lang="es-MX" b="0" i="1" smtClean="0">
                              <a:latin typeface="Cambria Math" panose="02040503050406030204" pitchFamily="18" charset="0"/>
                            </a:rPr>
                            <m:t>2</m:t>
                          </m:r>
                        </m:sub>
                      </m:sSub>
                    </m:oMath>
                  </m:oMathPara>
                </a14:m>
                <a:endParaRPr lang="es-MX" dirty="0"/>
              </a:p>
            </p:txBody>
          </p:sp>
        </mc:Choice>
        <mc:Fallback xmlns="">
          <p:sp>
            <p:nvSpPr>
              <p:cNvPr id="60" name="CuadroTexto 59"/>
              <p:cNvSpPr txBox="1">
                <a:spLocks noRot="1" noChangeAspect="1" noMove="1" noResize="1" noEditPoints="1" noAdjustHandles="1" noChangeArrowheads="1" noChangeShapeType="1" noTextEdit="1"/>
              </p:cNvSpPr>
              <p:nvPr/>
            </p:nvSpPr>
            <p:spPr>
              <a:xfrm>
                <a:off x="6512190" y="5187408"/>
                <a:ext cx="477438" cy="369332"/>
              </a:xfrm>
              <a:prstGeom prst="rect">
                <a:avLst/>
              </a:prstGeom>
              <a:blipFill>
                <a:blip r:embed="rId1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1" name="CuadroTexto 60"/>
              <p:cNvSpPr txBox="1"/>
              <p:nvPr/>
            </p:nvSpPr>
            <p:spPr>
              <a:xfrm>
                <a:off x="7818545" y="5204770"/>
                <a:ext cx="444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𝑋</m:t>
                          </m:r>
                        </m:e>
                        <m:sub>
                          <m:r>
                            <a:rPr lang="es-MX" b="0" i="1" smtClean="0">
                              <a:latin typeface="Cambria Math" panose="02040503050406030204" pitchFamily="18" charset="0"/>
                            </a:rPr>
                            <m:t>𝑖</m:t>
                          </m:r>
                        </m:sub>
                      </m:sSub>
                    </m:oMath>
                  </m:oMathPara>
                </a14:m>
                <a:endParaRPr lang="es-MX" dirty="0"/>
              </a:p>
            </p:txBody>
          </p:sp>
        </mc:Choice>
        <mc:Fallback xmlns="">
          <p:sp>
            <p:nvSpPr>
              <p:cNvPr id="61" name="CuadroTexto 60"/>
              <p:cNvSpPr txBox="1">
                <a:spLocks noRot="1" noChangeAspect="1" noMove="1" noResize="1" noEditPoints="1" noAdjustHandles="1" noChangeArrowheads="1" noChangeShapeType="1" noTextEdit="1"/>
              </p:cNvSpPr>
              <p:nvPr/>
            </p:nvSpPr>
            <p:spPr>
              <a:xfrm>
                <a:off x="7818545" y="5204770"/>
                <a:ext cx="444737" cy="369332"/>
              </a:xfrm>
              <a:prstGeom prst="rect">
                <a:avLst/>
              </a:prstGeom>
              <a:blipFill>
                <a:blip r:embed="rId14"/>
                <a:stretch>
                  <a:fillRect b="-1667"/>
                </a:stretch>
              </a:blipFill>
            </p:spPr>
            <p:txBody>
              <a:bodyPr/>
              <a:lstStyle/>
              <a:p>
                <a:r>
                  <a:rPr lang="es-MX">
                    <a:noFill/>
                  </a:rPr>
                  <a:t> </a:t>
                </a:r>
              </a:p>
            </p:txBody>
          </p:sp>
        </mc:Fallback>
      </mc:AlternateContent>
      <p:sp>
        <p:nvSpPr>
          <p:cNvPr id="62" name="CuadroTexto 61"/>
          <p:cNvSpPr txBox="1"/>
          <p:nvPr/>
        </p:nvSpPr>
        <p:spPr>
          <a:xfrm>
            <a:off x="7185919" y="5165055"/>
            <a:ext cx="367408" cy="369332"/>
          </a:xfrm>
          <a:prstGeom prst="rect">
            <a:avLst/>
          </a:prstGeom>
          <a:noFill/>
        </p:spPr>
        <p:txBody>
          <a:bodyPr wrap="none" rtlCol="0">
            <a:spAutoFit/>
          </a:bodyPr>
          <a:lstStyle/>
          <a:p>
            <a:r>
              <a:rPr lang="es-MX" dirty="0" smtClean="0"/>
              <a:t>…</a:t>
            </a:r>
            <a:endParaRPr lang="es-MX" dirty="0"/>
          </a:p>
        </p:txBody>
      </p:sp>
      <p:sp>
        <p:nvSpPr>
          <p:cNvPr id="63" name="CuadroTexto 62"/>
          <p:cNvSpPr txBox="1"/>
          <p:nvPr/>
        </p:nvSpPr>
        <p:spPr>
          <a:xfrm>
            <a:off x="8511383" y="5153778"/>
            <a:ext cx="367408" cy="369332"/>
          </a:xfrm>
          <a:prstGeom prst="rect">
            <a:avLst/>
          </a:prstGeom>
          <a:noFill/>
        </p:spPr>
        <p:txBody>
          <a:bodyPr wrap="none" rtlCol="0">
            <a:spAutoFit/>
          </a:bodyPr>
          <a:lstStyle/>
          <a:p>
            <a:r>
              <a:rPr lang="es-MX" dirty="0" smtClean="0"/>
              <a:t>…</a:t>
            </a:r>
            <a:endParaRPr lang="es-MX" dirty="0"/>
          </a:p>
        </p:txBody>
      </p:sp>
      <mc:AlternateContent xmlns:mc="http://schemas.openxmlformats.org/markup-compatibility/2006" xmlns:a14="http://schemas.microsoft.com/office/drawing/2010/main">
        <mc:Choice Requires="a14">
          <p:sp>
            <p:nvSpPr>
              <p:cNvPr id="64" name="CuadroTexto 63"/>
              <p:cNvSpPr txBox="1"/>
              <p:nvPr/>
            </p:nvSpPr>
            <p:spPr>
              <a:xfrm>
                <a:off x="8990590" y="5194141"/>
                <a:ext cx="7111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𝑋</m:t>
                          </m:r>
                        </m:e>
                        <m:sub>
                          <m:r>
                            <a:rPr lang="es-MX" b="0" i="1" smtClean="0">
                              <a:latin typeface="Cambria Math" panose="02040503050406030204" pitchFamily="18" charset="0"/>
                            </a:rPr>
                            <m:t>𝑛</m:t>
                          </m:r>
                          <m:r>
                            <a:rPr lang="es-MX" b="0" i="1" smtClean="0">
                              <a:latin typeface="Cambria Math" panose="02040503050406030204" pitchFamily="18" charset="0"/>
                            </a:rPr>
                            <m:t>−1</m:t>
                          </m:r>
                        </m:sub>
                      </m:sSub>
                    </m:oMath>
                  </m:oMathPara>
                </a14:m>
                <a:endParaRPr lang="es-MX" dirty="0"/>
              </a:p>
            </p:txBody>
          </p:sp>
        </mc:Choice>
        <mc:Fallback xmlns="">
          <p:sp>
            <p:nvSpPr>
              <p:cNvPr id="64" name="CuadroTexto 63"/>
              <p:cNvSpPr txBox="1">
                <a:spLocks noRot="1" noChangeAspect="1" noMove="1" noResize="1" noEditPoints="1" noAdjustHandles="1" noChangeArrowheads="1" noChangeShapeType="1" noTextEdit="1"/>
              </p:cNvSpPr>
              <p:nvPr/>
            </p:nvSpPr>
            <p:spPr>
              <a:xfrm>
                <a:off x="8990590" y="5194141"/>
                <a:ext cx="711157" cy="369332"/>
              </a:xfrm>
              <a:prstGeom prst="rect">
                <a:avLst/>
              </a:prstGeom>
              <a:blipFill>
                <a:blip r:embed="rId1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5" name="CuadroTexto 64"/>
              <p:cNvSpPr txBox="1"/>
              <p:nvPr/>
            </p:nvSpPr>
            <p:spPr>
              <a:xfrm>
                <a:off x="9750135" y="5187408"/>
                <a:ext cx="49154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𝑋</m:t>
                          </m:r>
                        </m:e>
                        <m:sub>
                          <m:r>
                            <a:rPr lang="es-MX" b="0" i="1" smtClean="0">
                              <a:latin typeface="Cambria Math" panose="02040503050406030204" pitchFamily="18" charset="0"/>
                            </a:rPr>
                            <m:t>𝑛</m:t>
                          </m:r>
                        </m:sub>
                      </m:sSub>
                    </m:oMath>
                  </m:oMathPara>
                </a14:m>
                <a:endParaRPr lang="es-MX" dirty="0"/>
              </a:p>
            </p:txBody>
          </p:sp>
        </mc:Choice>
        <mc:Fallback xmlns="">
          <p:sp>
            <p:nvSpPr>
              <p:cNvPr id="65" name="CuadroTexto 64"/>
              <p:cNvSpPr txBox="1">
                <a:spLocks noRot="1" noChangeAspect="1" noMove="1" noResize="1" noEditPoints="1" noAdjustHandles="1" noChangeArrowheads="1" noChangeShapeType="1" noTextEdit="1"/>
              </p:cNvSpPr>
              <p:nvPr/>
            </p:nvSpPr>
            <p:spPr>
              <a:xfrm>
                <a:off x="9750135" y="5187408"/>
                <a:ext cx="491545" cy="369332"/>
              </a:xfrm>
              <a:prstGeom prst="rect">
                <a:avLst/>
              </a:prstGeom>
              <a:blipFill>
                <a:blip r:embed="rId16"/>
                <a:stretch>
                  <a:fillRect/>
                </a:stretch>
              </a:blipFill>
            </p:spPr>
            <p:txBody>
              <a:bodyPr/>
              <a:lstStyle/>
              <a:p>
                <a:r>
                  <a:rPr lang="es-MX">
                    <a:noFill/>
                  </a:rPr>
                  <a:t> </a:t>
                </a:r>
              </a:p>
            </p:txBody>
          </p:sp>
        </mc:Fallback>
      </mc:AlternateContent>
      <p:sp>
        <p:nvSpPr>
          <p:cNvPr id="66" name="CuadroTexto 65"/>
          <p:cNvSpPr txBox="1"/>
          <p:nvPr/>
        </p:nvSpPr>
        <p:spPr>
          <a:xfrm>
            <a:off x="10463377" y="5198242"/>
            <a:ext cx="320922" cy="369332"/>
          </a:xfrm>
          <a:prstGeom prst="rect">
            <a:avLst/>
          </a:prstGeom>
          <a:noFill/>
        </p:spPr>
        <p:txBody>
          <a:bodyPr wrap="none" rtlCol="0">
            <a:spAutoFit/>
          </a:bodyPr>
          <a:lstStyle/>
          <a:p>
            <a:r>
              <a:rPr lang="es-MX" dirty="0" smtClean="0"/>
              <a:t>B</a:t>
            </a:r>
            <a:endParaRPr lang="es-MX" dirty="0"/>
          </a:p>
        </p:txBody>
      </p:sp>
      <p:grpSp>
        <p:nvGrpSpPr>
          <p:cNvPr id="67" name="Grupo 66"/>
          <p:cNvGrpSpPr/>
          <p:nvPr/>
        </p:nvGrpSpPr>
        <p:grpSpPr>
          <a:xfrm>
            <a:off x="3049316" y="3866017"/>
            <a:ext cx="648072" cy="792087"/>
            <a:chOff x="1197868" y="3717032"/>
            <a:chExt cx="648072" cy="792087"/>
          </a:xfrm>
        </p:grpSpPr>
        <p:sp>
          <p:nvSpPr>
            <p:cNvPr id="68" name="Rectángulo 67"/>
            <p:cNvSpPr/>
            <p:nvPr/>
          </p:nvSpPr>
          <p:spPr>
            <a:xfrm>
              <a:off x="1197868" y="4082710"/>
              <a:ext cx="648072" cy="42640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MX"/>
            </a:p>
          </p:txBody>
        </p:sp>
        <p:cxnSp>
          <p:nvCxnSpPr>
            <p:cNvPr id="69" name="Conector recto de flecha 68"/>
            <p:cNvCxnSpPr/>
            <p:nvPr/>
          </p:nvCxnSpPr>
          <p:spPr>
            <a:xfrm>
              <a:off x="1522413" y="3717032"/>
              <a:ext cx="0" cy="258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upo 69"/>
          <p:cNvGrpSpPr/>
          <p:nvPr/>
        </p:nvGrpSpPr>
        <p:grpSpPr>
          <a:xfrm>
            <a:off x="1339403" y="2924944"/>
            <a:ext cx="648072" cy="792087"/>
            <a:chOff x="1197868" y="3717032"/>
            <a:chExt cx="648072" cy="792087"/>
          </a:xfrm>
        </p:grpSpPr>
        <p:sp>
          <p:nvSpPr>
            <p:cNvPr id="71" name="Rectángulo 70"/>
            <p:cNvSpPr/>
            <p:nvPr/>
          </p:nvSpPr>
          <p:spPr>
            <a:xfrm>
              <a:off x="1197868" y="4082710"/>
              <a:ext cx="648072" cy="42640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MX"/>
            </a:p>
          </p:txBody>
        </p:sp>
        <p:cxnSp>
          <p:nvCxnSpPr>
            <p:cNvPr id="72" name="Conector recto de flecha 71"/>
            <p:cNvCxnSpPr/>
            <p:nvPr/>
          </p:nvCxnSpPr>
          <p:spPr>
            <a:xfrm>
              <a:off x="1522413" y="3717032"/>
              <a:ext cx="0" cy="258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upo 72"/>
          <p:cNvGrpSpPr/>
          <p:nvPr/>
        </p:nvGrpSpPr>
        <p:grpSpPr>
          <a:xfrm>
            <a:off x="5097919" y="4802198"/>
            <a:ext cx="648072" cy="792087"/>
            <a:chOff x="1197868" y="3717032"/>
            <a:chExt cx="648072" cy="792087"/>
          </a:xfrm>
        </p:grpSpPr>
        <p:sp>
          <p:nvSpPr>
            <p:cNvPr id="74" name="Rectángulo 73"/>
            <p:cNvSpPr/>
            <p:nvPr/>
          </p:nvSpPr>
          <p:spPr>
            <a:xfrm>
              <a:off x="1197868" y="4082710"/>
              <a:ext cx="648072" cy="42640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MX"/>
            </a:p>
          </p:txBody>
        </p:sp>
        <p:cxnSp>
          <p:nvCxnSpPr>
            <p:cNvPr id="75" name="Conector recto de flecha 74"/>
            <p:cNvCxnSpPr/>
            <p:nvPr/>
          </p:nvCxnSpPr>
          <p:spPr>
            <a:xfrm>
              <a:off x="1522413" y="3717032"/>
              <a:ext cx="0" cy="258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803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accel="50000" decel="50000" autoRev="1" fill="hold" nodeType="withEffect">
                                  <p:stCondLst>
                                    <p:cond delay="0"/>
                                  </p:stCondLst>
                                  <p:childTnLst>
                                    <p:animMotion origin="layout" path="M -1.83381E-6 -1.48148E-6 L 0.4242 0.0007 " pathEditMode="relative" rAng="0" ptsTypes="AA">
                                      <p:cBhvr>
                                        <p:cTn id="6" dur="3000" fill="hold"/>
                                        <p:tgtEl>
                                          <p:spTgt spid="70"/>
                                        </p:tgtEl>
                                        <p:attrNameLst>
                                          <p:attrName>ppt_x</p:attrName>
                                          <p:attrName>ppt_y</p:attrName>
                                        </p:attrNameLst>
                                      </p:cBhvr>
                                      <p:rCtr x="21203" y="23"/>
                                    </p:animMotion>
                                  </p:childTnLst>
                                </p:cTn>
                              </p:par>
                              <p:par>
                                <p:cTn id="7" presetID="63" presetClass="path" presetSubtype="0" repeatCount="indefinite" accel="50000" decel="50000" autoRev="1" fill="hold" nodeType="withEffect">
                                  <p:stCondLst>
                                    <p:cond delay="0"/>
                                  </p:stCondLst>
                                  <p:endCondLst>
                                    <p:cond evt="onNext" delay="0">
                                      <p:tgtEl>
                                        <p:sldTgt/>
                                      </p:tgtEl>
                                    </p:cond>
                                  </p:endCondLst>
                                  <p:childTnLst>
                                    <p:animMotion origin="layout" path="M -2.73769E-6 1.48148E-6 L 0.21204 0.00139 " pathEditMode="relative" rAng="0" ptsTypes="AA">
                                      <p:cBhvr>
                                        <p:cTn id="8" dur="2000" fill="hold"/>
                                        <p:tgtEl>
                                          <p:spTgt spid="67"/>
                                        </p:tgtEl>
                                        <p:attrNameLst>
                                          <p:attrName>ppt_x</p:attrName>
                                          <p:attrName>ppt_y</p:attrName>
                                        </p:attrNameLst>
                                      </p:cBhvr>
                                      <p:rCtr x="10602" y="69"/>
                                    </p:animMotion>
                                  </p:childTnLst>
                                </p:cTn>
                              </p:par>
                              <p:par>
                                <p:cTn id="9" presetID="63" presetClass="path" presetSubtype="0" repeatCount="indefinite" accel="50000" decel="50000" autoRev="1" fill="hold" nodeType="withEffect">
                                  <p:stCondLst>
                                    <p:cond delay="2000"/>
                                  </p:stCondLst>
                                  <p:childTnLst>
                                    <p:animMotion origin="layout" path="M 4.5168E-6 -2.59259E-6 L 0.42732 -0.00023 " pathEditMode="relative" rAng="0" ptsTypes="AA">
                                      <p:cBhvr>
                                        <p:cTn id="10" dur="3000" fill="hold"/>
                                        <p:tgtEl>
                                          <p:spTgt spid="73"/>
                                        </p:tgtEl>
                                        <p:attrNameLst>
                                          <p:attrName>ppt_x</p:attrName>
                                          <p:attrName>ppt_y</p:attrName>
                                        </p:attrNameLst>
                                      </p:cBhvr>
                                      <p:rCtr x="21360"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Maquina </a:t>
            </a:r>
            <a:r>
              <a:rPr lang="es-MX" dirty="0"/>
              <a:t>de Turing multicinta</a:t>
            </a:r>
          </a:p>
        </p:txBody>
      </p:sp>
      <p:sp>
        <p:nvSpPr>
          <p:cNvPr id="3" name="Marcador de contenido 2"/>
          <p:cNvSpPr>
            <a:spLocks noGrp="1"/>
          </p:cNvSpPr>
          <p:nvPr>
            <p:ph idx="1"/>
          </p:nvPr>
        </p:nvSpPr>
        <p:spPr/>
        <p:txBody>
          <a:bodyPr/>
          <a:lstStyle/>
          <a:p>
            <a:pPr marL="64008" indent="0" algn="just">
              <a:buNone/>
            </a:pPr>
            <a:r>
              <a:rPr lang="es-MX" dirty="0" smtClean="0">
                <a:ln w="0"/>
                <a:solidFill>
                  <a:schemeClr val="accent1"/>
                </a:solidFill>
                <a:effectLst>
                  <a:outerShdw blurRad="38100" dist="25400" dir="5400000" algn="ctr" rotWithShape="0">
                    <a:srgbClr val="6E747A">
                      <a:alpha val="43000"/>
                    </a:srgbClr>
                  </a:outerShdw>
                </a:effectLst>
              </a:rPr>
              <a:t>Inicialmente: </a:t>
            </a:r>
            <a:endParaRPr lang="es-MX" dirty="0" smtClean="0"/>
          </a:p>
          <a:p>
            <a:pPr marL="406908" indent="-342900" algn="just"/>
            <a:r>
              <a:rPr lang="es-MX" dirty="0" smtClean="0"/>
              <a:t>La </a:t>
            </a:r>
            <a:r>
              <a:rPr lang="es-MX" dirty="0"/>
              <a:t>entrada se coloca en la primera cinta.</a:t>
            </a:r>
          </a:p>
          <a:p>
            <a:pPr marL="406908" indent="-342900" algn="just"/>
            <a:r>
              <a:rPr lang="es-MX" dirty="0"/>
              <a:t>Todas las casillas de las demás cintas contienen espacios en blanco.</a:t>
            </a:r>
          </a:p>
          <a:p>
            <a:pPr marL="406908" indent="-342900" algn="just"/>
            <a:r>
              <a:rPr lang="es-MX" dirty="0"/>
              <a:t>La cabeza de la primera cinta apunta al extremo izquierdo de </a:t>
            </a:r>
            <a:r>
              <a:rPr lang="es-MX" dirty="0" smtClean="0"/>
              <a:t>la entrada</a:t>
            </a:r>
            <a:r>
              <a:rPr lang="es-MX" dirty="0"/>
              <a:t>.</a:t>
            </a:r>
          </a:p>
          <a:p>
            <a:pPr marL="406908" indent="-342900" algn="just"/>
            <a:r>
              <a:rPr lang="es-MX" dirty="0"/>
              <a:t>Las cabezas de las demás cintas apuntan a una casilla arbitraria</a:t>
            </a:r>
            <a:r>
              <a:rPr lang="es-MX" dirty="0" smtClean="0"/>
              <a:t>.</a:t>
            </a:r>
            <a:endParaRPr lang="es-MX" dirty="0"/>
          </a:p>
        </p:txBody>
      </p:sp>
    </p:spTree>
    <p:extLst>
      <p:ext uri="{BB962C8B-B14F-4D97-AF65-F5344CB8AC3E}">
        <p14:creationId xmlns:p14="http://schemas.microsoft.com/office/powerpoint/2010/main" val="164670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Maquina de Turing multicinta</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a:bodyPr>
              <a:lstStyle/>
              <a:p>
                <a:pPr marL="0" indent="0">
                  <a:buNone/>
                </a:pPr>
                <a:r>
                  <a:rPr lang="es-MX" dirty="0" smtClean="0">
                    <a:ln w="0"/>
                    <a:solidFill>
                      <a:schemeClr val="accent1"/>
                    </a:solidFill>
                    <a:ea typeface="Cambria Math" panose="02040503050406030204" pitchFamily="18" charset="0"/>
                  </a:rPr>
                  <a:t>Función de transición</a:t>
                </a:r>
              </a:p>
              <a:p>
                <a:pPr marL="0" indent="0">
                  <a:buNone/>
                </a:pPr>
                <a:endParaRPr lang="es-MX" dirty="0" smtClean="0">
                  <a:ln w="0"/>
                  <a:solidFill>
                    <a:schemeClr val="accent1"/>
                  </a:solidFill>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𝛿</m:t>
                      </m:r>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𝑄</m:t>
                      </m:r>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p>
                        <m:sSupPr>
                          <m:ctrlP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pPr>
                        <m:e>
                          <m:r>
                            <m:rPr>
                              <m:sty m:val="p"/>
                            </m:rPr>
                            <a:rPr lang="el-GR"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Γ</m:t>
                          </m:r>
                        </m:e>
                        <m:sup>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𝐾</m:t>
                          </m:r>
                        </m:sup>
                      </m:sSup>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𝑄</m:t>
                      </m:r>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p>
                        <m:sSupPr>
                          <m:ctrlP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pPr>
                        <m:e>
                          <m:r>
                            <m:rPr>
                              <m:sty m:val="p"/>
                            </m:rPr>
                            <a:rPr lang="el-GR"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Γ</m:t>
                          </m:r>
                        </m:e>
                        <m:sup>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𝐾</m:t>
                          </m:r>
                        </m:sup>
                      </m:sSup>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p>
                        <m:sSupPr>
                          <m:ctrlP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pPr>
                        <m:e>
                          <m:d>
                            <m:dPr>
                              <m:begChr m:val="{"/>
                              <m:endChr m:val="}"/>
                              <m:ctrlP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𝐷</m:t>
                              </m:r>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𝐼</m:t>
                              </m:r>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𝐸</m:t>
                              </m:r>
                            </m:e>
                          </m:d>
                        </m:e>
                        <m:sup>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𝑘</m:t>
                          </m:r>
                        </m:sup>
                      </m:sSup>
                    </m:oMath>
                  </m:oMathPara>
                </a14:m>
                <a:endParaRPr lang="es-MX" dirty="0" smtClean="0"/>
              </a:p>
              <a:p>
                <a:pPr marL="0" indent="0" algn="ctr">
                  <a:buNone/>
                </a:pPr>
                <a14:m>
                  <m:oMath xmlns:m="http://schemas.openxmlformats.org/officeDocument/2006/math">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𝛿</m:t>
                    </m:r>
                    <m:d>
                      <m:dPr>
                        <m:ctrlP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𝑞</m:t>
                        </m:r>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𝑋</m:t>
                            </m:r>
                          </m:e>
                          <m:sub>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1</m:t>
                            </m:r>
                          </m:sub>
                        </m:sSub>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𝑋</m:t>
                            </m:r>
                          </m:e>
                          <m:sub>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𝑖</m:t>
                            </m:r>
                          </m:sub>
                        </m:sSub>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𝑋</m:t>
                            </m:r>
                          </m:e>
                          <m:sub>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𝑛</m:t>
                            </m:r>
                          </m:sub>
                        </m:sSub>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 </m:t>
                        </m:r>
                      </m:e>
                    </m:d>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𝑝</m:t>
                    </m:r>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𝑌</m:t>
                        </m:r>
                      </m:e>
                      <m:sub>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1</m:t>
                        </m:r>
                      </m:sub>
                    </m:sSub>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𝑌</m:t>
                        </m:r>
                      </m:e>
                      <m:sub>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𝑖</m:t>
                        </m:r>
                      </m:sub>
                    </m:sSub>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𝑌</m:t>
                        </m:r>
                      </m:e>
                      <m:sub>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𝑛</m:t>
                        </m:r>
                      </m:sub>
                    </m:sSub>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b="0" i="1" smtClean="0">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b="0" i="1" smtClean="0">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b="0" i="1" smtClean="0">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𝐷</m:t>
                        </m:r>
                      </m:e>
                      <m:sub>
                        <m:r>
                          <a:rPr lang="es-MX" b="0" i="1" smtClean="0">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1</m:t>
                        </m:r>
                      </m:sub>
                    </m:sSub>
                    <m:r>
                      <a:rPr lang="es-MX" b="0" i="1" smtClean="0">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 </m:t>
                    </m:r>
                    <m:sSub>
                      <m:sSubPr>
                        <m:ctrlPr>
                          <a:rPr lang="es-MX" b="0" i="1" smtClean="0">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b="0" i="1" smtClean="0">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𝐷</m:t>
                        </m:r>
                      </m:e>
                      <m:sub>
                        <m:r>
                          <a:rPr lang="es-MX" b="0" i="1" smtClean="0">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𝑖</m:t>
                        </m:r>
                      </m:sub>
                    </m:sSub>
                    <m:r>
                      <a:rPr lang="es-MX" b="0" i="1" smtClean="0">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b="0" i="1" smtClean="0">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b="0" i="1" smtClean="0">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𝐷</m:t>
                        </m:r>
                      </m:e>
                      <m:sub>
                        <m:r>
                          <a:rPr lang="es-MX" b="0" i="1" smtClean="0">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𝑛</m:t>
                        </m:r>
                      </m:sub>
                    </m:sSub>
                    <m:r>
                      <a:rPr lang="es-MX" b="0" i="1" smtClean="0">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i="1">
                        <a:ln w="0"/>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oMath>
                </a14:m>
                <a:r>
                  <a:rPr lang="es-MX" dirty="0">
                    <a:ln w="0"/>
                    <a:effectLst>
                      <a:outerShdw blurRad="38100" dist="25400" dir="5400000" algn="ctr" rotWithShape="0">
                        <a:srgbClr val="6E747A">
                          <a:alpha val="43000"/>
                        </a:srgbClr>
                      </a:outerShdw>
                    </a:effectLst>
                  </a:rPr>
                  <a:t> </a:t>
                </a:r>
              </a:p>
              <a:p>
                <a:pPr marL="0" indent="0">
                  <a:buNone/>
                </a:pPr>
                <a:endParaRPr lang="es-MX" dirty="0"/>
              </a:p>
              <a:p>
                <a:pPr marL="0" indent="0">
                  <a:buNone/>
                </a:pPr>
                <a:r>
                  <a:rPr lang="es-MX" dirty="0" smtClean="0"/>
                  <a:t>Lo </a:t>
                </a:r>
                <a:r>
                  <a:rPr lang="es-MX" dirty="0"/>
                  <a:t>que significa que pasa del estado q al estado p; reemplaza el símbolo </a:t>
                </a:r>
                <a14:m>
                  <m:oMath xmlns:m="http://schemas.openxmlformats.org/officeDocument/2006/math">
                    <m:sSub>
                      <m:sSubPr>
                        <m:ctrlPr>
                          <a:rPr lang="es-MX" i="1">
                            <a:latin typeface="Cambria Math" panose="02040503050406030204" pitchFamily="18" charset="0"/>
                          </a:rPr>
                        </m:ctrlPr>
                      </m:sSubPr>
                      <m:e>
                        <m:r>
                          <a:rPr lang="es-MX" i="1">
                            <a:latin typeface="Cambria Math"/>
                          </a:rPr>
                          <m:t>𝑋</m:t>
                        </m:r>
                      </m:e>
                      <m:sub>
                        <m:r>
                          <a:rPr lang="es-MX" i="1">
                            <a:latin typeface="Cambria Math"/>
                          </a:rPr>
                          <m:t>𝑖</m:t>
                        </m:r>
                      </m:sub>
                    </m:sSub>
                  </m:oMath>
                </a14:m>
                <a:r>
                  <a:rPr lang="es-MX" dirty="0"/>
                  <a:t> por </a:t>
                </a:r>
                <a14:m>
                  <m:oMath xmlns:m="http://schemas.openxmlformats.org/officeDocument/2006/math">
                    <m:sSub>
                      <m:sSubPr>
                        <m:ctrlPr>
                          <a:rPr lang="es-MX" i="1">
                            <a:latin typeface="Cambria Math" panose="02040503050406030204" pitchFamily="18" charset="0"/>
                          </a:rPr>
                        </m:ctrlPr>
                      </m:sSubPr>
                      <m:e>
                        <m:r>
                          <a:rPr lang="es-MX" i="1">
                            <a:latin typeface="Cambria Math"/>
                          </a:rPr>
                          <m:t>𝑌</m:t>
                        </m:r>
                      </m:e>
                      <m:sub>
                        <m:r>
                          <a:rPr lang="es-MX" i="1">
                            <a:latin typeface="Cambria Math"/>
                          </a:rPr>
                          <m:t>𝑖</m:t>
                        </m:r>
                      </m:sub>
                    </m:sSub>
                  </m:oMath>
                </a14:m>
                <a:r>
                  <a:rPr lang="es-MX" dirty="0"/>
                  <a:t> y mueve la cabeza de la cinta </a:t>
                </a:r>
                <a14:m>
                  <m:oMath xmlns:m="http://schemas.openxmlformats.org/officeDocument/2006/math">
                    <m:r>
                      <a:rPr lang="es-MX" i="1">
                        <a:latin typeface="Cambria Math"/>
                      </a:rPr>
                      <m:t>𝑖</m:t>
                    </m:r>
                  </m:oMath>
                </a14:m>
                <a:r>
                  <a:rPr lang="es-MX" dirty="0"/>
                  <a:t> en la dirección </a:t>
                </a:r>
                <a14:m>
                  <m:oMath xmlns:m="http://schemas.openxmlformats.org/officeDocument/2006/math">
                    <m:sSub>
                      <m:sSubPr>
                        <m:ctrlPr>
                          <a:rPr lang="es-MX" i="1">
                            <a:latin typeface="Cambria Math" panose="02040503050406030204" pitchFamily="18" charset="0"/>
                          </a:rPr>
                        </m:ctrlPr>
                      </m:sSubPr>
                      <m:e>
                        <m:r>
                          <a:rPr lang="es-MX" i="1">
                            <a:latin typeface="Cambria Math"/>
                          </a:rPr>
                          <m:t>𝐷</m:t>
                        </m:r>
                      </m:e>
                      <m:sub>
                        <m:r>
                          <a:rPr lang="es-MX" i="1">
                            <a:latin typeface="Cambria Math"/>
                          </a:rPr>
                          <m:t>𝑖</m:t>
                        </m:r>
                      </m:sub>
                    </m:sSub>
                  </m:oMath>
                </a14:m>
                <a:endParaRPr lang="es-MX"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a:blip r:embed="rId2"/>
                <a:stretch>
                  <a:fillRect l="-1068" t="-1923" r="-1602"/>
                </a:stretch>
              </a:blipFill>
            </p:spPr>
            <p:txBody>
              <a:bodyPr/>
              <a:lstStyle/>
              <a:p>
                <a:r>
                  <a:rPr lang="es-MX">
                    <a:noFill/>
                  </a:rPr>
                  <a:t> </a:t>
                </a:r>
              </a:p>
            </p:txBody>
          </p:sp>
        </mc:Fallback>
      </mc:AlternateContent>
    </p:spTree>
    <p:extLst>
      <p:ext uri="{BB962C8B-B14F-4D97-AF65-F5344CB8AC3E}">
        <p14:creationId xmlns:p14="http://schemas.microsoft.com/office/powerpoint/2010/main" val="213201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lstStyle/>
              <a:p>
                <a:pPr marL="0" indent="0" algn="just">
                  <a:buNone/>
                </a:pPr>
                <a:r>
                  <a:rPr lang="es-MX" dirty="0" smtClean="0"/>
                  <a:t>Construir una </a:t>
                </a:r>
                <a:r>
                  <a:rPr lang="es-MX" b="1" dirty="0"/>
                  <a:t>MT </a:t>
                </a:r>
                <a:r>
                  <a:rPr lang="es-MX" dirty="0"/>
                  <a:t>multicinta para el reconocimiento de cadenas pertenecientes </a:t>
                </a:r>
                <a:r>
                  <a:rPr lang="es-MX" dirty="0" smtClean="0"/>
                  <a:t>al lenguaje </a:t>
                </a:r>
                <a14:m>
                  <m:oMath xmlns:m="http://schemas.openxmlformats.org/officeDocument/2006/math">
                    <m:r>
                      <a:rPr lang="es-MX" i="1" dirty="0" smtClean="0">
                        <a:latin typeface="Cambria Math" panose="02040503050406030204" pitchFamily="18" charset="0"/>
                      </a:rPr>
                      <m:t>𝐿</m:t>
                    </m:r>
                    <m:r>
                      <a:rPr lang="es-MX" i="1" dirty="0" smtClean="0">
                        <a:latin typeface="Cambria Math" panose="02040503050406030204" pitchFamily="18" charset="0"/>
                      </a:rPr>
                      <m:t> = {</m:t>
                    </m:r>
                    <m:sSup>
                      <m:sSupPr>
                        <m:ctrlPr>
                          <a:rPr lang="es-MX" i="1" dirty="0" smtClean="0">
                            <a:latin typeface="Cambria Math" panose="02040503050406030204" pitchFamily="18" charset="0"/>
                          </a:rPr>
                        </m:ctrlPr>
                      </m:sSupPr>
                      <m:e>
                        <m:r>
                          <a:rPr lang="es-MX" b="0" i="1" dirty="0" smtClean="0">
                            <a:latin typeface="Cambria Math" panose="02040503050406030204" pitchFamily="18" charset="0"/>
                          </a:rPr>
                          <m:t>𝑎</m:t>
                        </m:r>
                      </m:e>
                      <m:sup>
                        <m:r>
                          <a:rPr lang="es-MX" b="0" i="1" dirty="0" smtClean="0">
                            <a:latin typeface="Cambria Math" panose="02040503050406030204" pitchFamily="18" charset="0"/>
                          </a:rPr>
                          <m:t>𝑛</m:t>
                        </m:r>
                      </m:sup>
                    </m:sSup>
                    <m:sSup>
                      <m:sSupPr>
                        <m:ctrlPr>
                          <a:rPr lang="es-MX" i="1" dirty="0" smtClean="0">
                            <a:latin typeface="Cambria Math" panose="02040503050406030204" pitchFamily="18" charset="0"/>
                          </a:rPr>
                        </m:ctrlPr>
                      </m:sSupPr>
                      <m:e>
                        <m:r>
                          <a:rPr lang="es-MX" b="0" i="1" dirty="0" smtClean="0">
                            <a:latin typeface="Cambria Math" panose="02040503050406030204" pitchFamily="18" charset="0"/>
                          </a:rPr>
                          <m:t>𝑏</m:t>
                        </m:r>
                      </m:e>
                      <m:sup>
                        <m:r>
                          <a:rPr lang="es-MX" b="0" i="1" dirty="0" smtClean="0">
                            <a:latin typeface="Cambria Math" panose="02040503050406030204" pitchFamily="18" charset="0"/>
                          </a:rPr>
                          <m:t>𝑛</m:t>
                        </m:r>
                      </m:sup>
                    </m:sSup>
                    <m:r>
                      <a:rPr lang="es-MX" b="0" i="1" dirty="0" smtClean="0">
                        <a:latin typeface="Cambria Math" panose="02040503050406030204" pitchFamily="18" charset="0"/>
                      </a:rPr>
                      <m:t> </m:t>
                    </m:r>
                    <m:r>
                      <a:rPr lang="es-MX" i="1" dirty="0">
                        <a:latin typeface="Cambria Math" panose="02040503050406030204" pitchFamily="18" charset="0"/>
                      </a:rPr>
                      <m:t>| </m:t>
                    </m:r>
                    <m:r>
                      <a:rPr lang="es-MX" i="1" dirty="0">
                        <a:latin typeface="Cambria Math" panose="02040503050406030204" pitchFamily="18" charset="0"/>
                      </a:rPr>
                      <m:t>𝑛</m:t>
                    </m:r>
                    <m:r>
                      <a:rPr lang="es-MX" i="1" dirty="0">
                        <a:latin typeface="Cambria Math" panose="02040503050406030204" pitchFamily="18" charset="0"/>
                      </a:rPr>
                      <m:t> &gt; 0 }</m:t>
                    </m:r>
                  </m:oMath>
                </a14:m>
                <a:endParaRPr lang="es-MX" dirty="0" smtClean="0"/>
              </a:p>
              <a:p>
                <a:pPr marL="0" indent="0">
                  <a:buNone/>
                </a:pPr>
                <a:r>
                  <a:rPr lang="es-MX" dirty="0" smtClean="0">
                    <a:ln w="0"/>
                    <a:solidFill>
                      <a:schemeClr val="accent1"/>
                    </a:solidFill>
                    <a:effectLst>
                      <a:outerShdw blurRad="38100" dist="25400" dir="5400000" algn="ctr" rotWithShape="0">
                        <a:srgbClr val="6E747A">
                          <a:alpha val="43000"/>
                        </a:srgbClr>
                      </a:outerShdw>
                    </a:effectLst>
                  </a:rPr>
                  <a:t>Solución:</a:t>
                </a:r>
                <a:endParaRPr lang="es-MX" sz="3200" dirty="0"/>
              </a:p>
              <a:p>
                <a:pPr marL="0" indent="0" algn="just">
                  <a:buNone/>
                </a:pPr>
                <a:r>
                  <a:rPr lang="es-MX" dirty="0"/>
                  <a:t>Con una </a:t>
                </a:r>
                <a:r>
                  <a:rPr lang="es-MX" dirty="0" smtClean="0"/>
                  <a:t>MT multicinta, </a:t>
                </a:r>
                <a:r>
                  <a:rPr lang="es-MX" dirty="0"/>
                  <a:t>una opción </a:t>
                </a:r>
                <a:r>
                  <a:rPr lang="es-MX" dirty="0" smtClean="0"/>
                  <a:t>es trabajar con dos cintas, en la segunda se escribirá la primera serie de a’s que se esté leyendo en la primera cinta, cuando en la primera cinta se encuentre una b, la maquina cambiara de configuración de tal modo que el cabezal de la primera cinta entre en sincronía con la segunda de manera inversa, hasta verificar que se trata de su simétrico.</a:t>
                </a: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1268" t="-1923" r="-1001"/>
                </a:stretch>
              </a:blipFill>
            </p:spPr>
            <p:txBody>
              <a:bodyPr/>
              <a:lstStyle/>
              <a:p>
                <a:r>
                  <a:rPr lang="es-MX">
                    <a:noFill/>
                  </a:rPr>
                  <a:t> </a:t>
                </a:r>
              </a:p>
            </p:txBody>
          </p:sp>
        </mc:Fallback>
      </mc:AlternateContent>
    </p:spTree>
    <p:extLst>
      <p:ext uri="{BB962C8B-B14F-4D97-AF65-F5344CB8AC3E}">
        <p14:creationId xmlns:p14="http://schemas.microsoft.com/office/powerpoint/2010/main" val="114126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Algoritmo</a:t>
            </a:r>
            <a:endParaRPr lang="es-MX" dirty="0"/>
          </a:p>
        </p:txBody>
      </p:sp>
      <p:sp>
        <p:nvSpPr>
          <p:cNvPr id="3" name="Marcador de contenido 2"/>
          <p:cNvSpPr>
            <a:spLocks noGrp="1"/>
          </p:cNvSpPr>
          <p:nvPr>
            <p:ph idx="1"/>
          </p:nvPr>
        </p:nvSpPr>
        <p:spPr>
          <a:xfrm>
            <a:off x="1522413" y="1904999"/>
            <a:ext cx="9134391" cy="4692353"/>
          </a:xfrm>
        </p:spPr>
        <p:txBody>
          <a:bodyPr>
            <a:normAutofit/>
          </a:bodyPr>
          <a:lstStyle/>
          <a:p>
            <a:pPr algn="just"/>
            <a:r>
              <a:rPr lang="es-MX" dirty="0">
                <a:cs typeface="Arial" panose="020B0604020202020204" pitchFamily="34" charset="0"/>
              </a:rPr>
              <a:t>Para una mayor comodidad, ubicar el segundo cabezal debajo del </a:t>
            </a:r>
            <a:r>
              <a:rPr lang="es-MX" dirty="0" smtClean="0">
                <a:cs typeface="Arial" panose="020B0604020202020204" pitchFamily="34" charset="0"/>
              </a:rPr>
              <a:t>primero.</a:t>
            </a:r>
            <a:endParaRPr lang="es-MX" dirty="0">
              <a:cs typeface="Arial" panose="020B0604020202020204" pitchFamily="34" charset="0"/>
            </a:endParaRPr>
          </a:p>
          <a:p>
            <a:pPr algn="just"/>
            <a:r>
              <a:rPr lang="es-MX" dirty="0" smtClean="0">
                <a:cs typeface="Arial" panose="020B0604020202020204" pitchFamily="34" charset="0"/>
              </a:rPr>
              <a:t>Realizar </a:t>
            </a:r>
            <a:r>
              <a:rPr lang="es-MX" dirty="0">
                <a:cs typeface="Arial" panose="020B0604020202020204" pitchFamily="34" charset="0"/>
              </a:rPr>
              <a:t>un ciclo “Mientras el símbolo de entrada sea ‘0’ en la primera cinta y ‘B’ en la segunda, la 1° avanza hacia la derecha y la 2° escribe símbolos de control (X</a:t>
            </a:r>
            <a:r>
              <a:rPr lang="es-MX" dirty="0" smtClean="0">
                <a:cs typeface="Arial" panose="020B0604020202020204" pitchFamily="34" charset="0"/>
              </a:rPr>
              <a:t>)”.</a:t>
            </a:r>
            <a:endParaRPr lang="es-MX" dirty="0">
              <a:cs typeface="Arial" panose="020B0604020202020204" pitchFamily="34" charset="0"/>
            </a:endParaRPr>
          </a:p>
          <a:p>
            <a:pPr algn="just"/>
            <a:r>
              <a:rPr lang="es-MX" dirty="0" smtClean="0">
                <a:cs typeface="Arial" panose="020B0604020202020204" pitchFamily="34" charset="0"/>
              </a:rPr>
              <a:t>Si </a:t>
            </a:r>
            <a:r>
              <a:rPr lang="es-MX" dirty="0">
                <a:cs typeface="Arial" panose="020B0604020202020204" pitchFamily="34" charset="0"/>
              </a:rPr>
              <a:t>se encuentra un ‘1’ y ‘B’ la primera permanece estática y la segunda se mueve hacia la izquierda</a:t>
            </a:r>
            <a:r>
              <a:rPr lang="es-MX" dirty="0" smtClean="0">
                <a:cs typeface="Arial" panose="020B0604020202020204" pitchFamily="34" charset="0"/>
              </a:rPr>
              <a:t>.</a:t>
            </a:r>
            <a:endParaRPr lang="es-MX" dirty="0">
              <a:cs typeface="Arial" panose="020B0604020202020204" pitchFamily="34" charset="0"/>
            </a:endParaRPr>
          </a:p>
          <a:p>
            <a:pPr algn="just"/>
            <a:r>
              <a:rPr lang="es-MX" dirty="0" smtClean="0">
                <a:cs typeface="Arial" panose="020B0604020202020204" pitchFamily="34" charset="0"/>
              </a:rPr>
              <a:t>Realizar </a:t>
            </a:r>
            <a:r>
              <a:rPr lang="es-MX" dirty="0">
                <a:cs typeface="Arial" panose="020B0604020202020204" pitchFamily="34" charset="0"/>
              </a:rPr>
              <a:t>un ciclo “Mientras los símbolos de entrada sean ‘1’ y ‘X’ la primera se mueve hacia la derecha y la segunda hacia la izquierda</a:t>
            </a:r>
            <a:r>
              <a:rPr lang="es-MX" dirty="0" smtClean="0">
                <a:cs typeface="Arial" panose="020B0604020202020204" pitchFamily="34" charset="0"/>
              </a:rPr>
              <a:t>”.</a:t>
            </a:r>
            <a:endParaRPr lang="es-MX" dirty="0">
              <a:cs typeface="Arial" panose="020B0604020202020204" pitchFamily="34" charset="0"/>
            </a:endParaRPr>
          </a:p>
          <a:p>
            <a:pPr algn="just"/>
            <a:r>
              <a:rPr lang="es-MX" dirty="0" smtClean="0">
                <a:cs typeface="Arial" panose="020B0604020202020204" pitchFamily="34" charset="0"/>
              </a:rPr>
              <a:t>Una </a:t>
            </a:r>
            <a:r>
              <a:rPr lang="es-MX" dirty="0">
                <a:cs typeface="Arial" panose="020B0604020202020204" pitchFamily="34" charset="0"/>
              </a:rPr>
              <a:t>vez que lea ‘B’ en ambas cintas se manda a un estado de aceptación, cualquier otro caso es una cadena no válida.</a:t>
            </a:r>
          </a:p>
          <a:p>
            <a:endParaRPr lang="es-MX" dirty="0"/>
          </a:p>
        </p:txBody>
      </p:sp>
    </p:spTree>
    <p:extLst>
      <p:ext uri="{BB962C8B-B14F-4D97-AF65-F5344CB8AC3E}">
        <p14:creationId xmlns:p14="http://schemas.microsoft.com/office/powerpoint/2010/main" val="295911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24EB668B-3EE8-4D7D-A4DA-3D754DF3724F}"/>
              </a:ext>
            </a:extLst>
          </p:cNvPr>
          <p:cNvSpPr txBox="1">
            <a:spLocks/>
          </p:cNvSpPr>
          <p:nvPr/>
        </p:nvSpPr>
        <p:spPr>
          <a:xfrm>
            <a:off x="2207568" y="908720"/>
            <a:ext cx="1262214" cy="484928"/>
          </a:xfrm>
          <a:prstGeom prst="rect">
            <a:avLst/>
          </a:prstGeom>
        </p:spPr>
        <p:txBody>
          <a:bodyPr vert="horz" lIns="91440" tIns="45720" rIns="91440" bIns="45720" rtlCol="0" anchor="t">
            <a:normAutofit/>
          </a:bodyPr>
          <a:lst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s-MX" sz="2800" dirty="0">
                <a:latin typeface="Arial" panose="020B0604020202020204" pitchFamily="34" charset="0"/>
                <a:cs typeface="Arial" panose="020B0604020202020204" pitchFamily="34" charset="0"/>
              </a:rPr>
              <a:t>0011B</a:t>
            </a:r>
          </a:p>
        </p:txBody>
      </p:sp>
      <p:sp>
        <p:nvSpPr>
          <p:cNvPr id="5" name="Título 1">
            <a:extLst>
              <a:ext uri="{FF2B5EF4-FFF2-40B4-BE49-F238E27FC236}">
                <a16:creationId xmlns:a16="http://schemas.microsoft.com/office/drawing/2014/main" id="{24EB668B-3EE8-4D7D-A4DA-3D754DF3724F}"/>
              </a:ext>
            </a:extLst>
          </p:cNvPr>
          <p:cNvSpPr txBox="1">
            <a:spLocks/>
          </p:cNvSpPr>
          <p:nvPr/>
        </p:nvSpPr>
        <p:spPr>
          <a:xfrm>
            <a:off x="2207569" y="1393648"/>
            <a:ext cx="3059895" cy="432048"/>
          </a:xfrm>
          <a:prstGeom prst="rect">
            <a:avLst/>
          </a:prstGeom>
        </p:spPr>
        <p:txBody>
          <a:bodyPr vert="horz" lIns="91440" tIns="45720" rIns="91440" bIns="45720" rtlCol="0" anchor="t">
            <a:normAutofit fontScale="92500" lnSpcReduction="10000"/>
          </a:bodyPr>
          <a:lst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s-MX"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Comportamiento:</a:t>
            </a:r>
          </a:p>
        </p:txBody>
      </p:sp>
      <p:graphicFrame>
        <p:nvGraphicFramePr>
          <p:cNvPr id="6" name="Tabla 2"/>
          <p:cNvGraphicFramePr>
            <a:graphicFrameLocks noGrp="1"/>
          </p:cNvGraphicFramePr>
          <p:nvPr>
            <p:extLst/>
          </p:nvPr>
        </p:nvGraphicFramePr>
        <p:xfrm>
          <a:off x="3179037" y="1830348"/>
          <a:ext cx="5632810" cy="936104"/>
        </p:xfrm>
        <a:graphic>
          <a:graphicData uri="http://schemas.openxmlformats.org/drawingml/2006/table">
            <a:tbl>
              <a:tblPr firstRow="1" bandRow="1">
                <a:tableStyleId>{616DA210-FB5B-4158-B5E0-FEB733F419BA}</a:tableStyleId>
              </a:tblPr>
              <a:tblGrid>
                <a:gridCol w="1126562">
                  <a:extLst>
                    <a:ext uri="{9D8B030D-6E8A-4147-A177-3AD203B41FA5}">
                      <a16:colId xmlns:a16="http://schemas.microsoft.com/office/drawing/2014/main" val="3532177078"/>
                    </a:ext>
                  </a:extLst>
                </a:gridCol>
                <a:gridCol w="1126562">
                  <a:extLst>
                    <a:ext uri="{9D8B030D-6E8A-4147-A177-3AD203B41FA5}">
                      <a16:colId xmlns:a16="http://schemas.microsoft.com/office/drawing/2014/main" val="4156107398"/>
                    </a:ext>
                  </a:extLst>
                </a:gridCol>
                <a:gridCol w="1126562">
                  <a:extLst>
                    <a:ext uri="{9D8B030D-6E8A-4147-A177-3AD203B41FA5}">
                      <a16:colId xmlns:a16="http://schemas.microsoft.com/office/drawing/2014/main" val="1625681000"/>
                    </a:ext>
                  </a:extLst>
                </a:gridCol>
                <a:gridCol w="1126562">
                  <a:extLst>
                    <a:ext uri="{9D8B030D-6E8A-4147-A177-3AD203B41FA5}">
                      <a16:colId xmlns:a16="http://schemas.microsoft.com/office/drawing/2014/main" val="1133535362"/>
                    </a:ext>
                  </a:extLst>
                </a:gridCol>
                <a:gridCol w="1126562">
                  <a:extLst>
                    <a:ext uri="{9D8B030D-6E8A-4147-A177-3AD203B41FA5}">
                      <a16:colId xmlns:a16="http://schemas.microsoft.com/office/drawing/2014/main" val="3346985461"/>
                    </a:ext>
                  </a:extLst>
                </a:gridCol>
              </a:tblGrid>
              <a:tr h="936104">
                <a:tc>
                  <a:txBody>
                    <a:bodyPr/>
                    <a:lstStyle/>
                    <a:p>
                      <a:pPr algn="ctr"/>
                      <a:r>
                        <a:rPr lang="es-MX" sz="4200" dirty="0" smtClean="0"/>
                        <a:t>0</a:t>
                      </a:r>
                      <a:endParaRPr lang="es-MX" sz="4200" dirty="0"/>
                    </a:p>
                  </a:txBody>
                  <a:tcPr marL="137555" marR="137555" marT="68778" marB="68778" anchor="ctr"/>
                </a:tc>
                <a:tc>
                  <a:txBody>
                    <a:bodyPr/>
                    <a:lstStyle/>
                    <a:p>
                      <a:pPr algn="ctr"/>
                      <a:r>
                        <a:rPr lang="es-MX" sz="4200" dirty="0" smtClean="0"/>
                        <a:t>0</a:t>
                      </a:r>
                      <a:endParaRPr lang="es-MX" sz="4200" dirty="0"/>
                    </a:p>
                  </a:txBody>
                  <a:tcPr marL="137555" marR="137555" marT="68778" marB="68778" anchor="ctr"/>
                </a:tc>
                <a:tc>
                  <a:txBody>
                    <a:bodyPr/>
                    <a:lstStyle/>
                    <a:p>
                      <a:pPr algn="ctr"/>
                      <a:r>
                        <a:rPr lang="es-MX" sz="4200" dirty="0" smtClean="0"/>
                        <a:t>1</a:t>
                      </a:r>
                      <a:endParaRPr lang="es-MX" sz="4200" dirty="0"/>
                    </a:p>
                  </a:txBody>
                  <a:tcPr marL="137555" marR="137555" marT="68778" marB="68778" anchor="ctr"/>
                </a:tc>
                <a:tc>
                  <a:txBody>
                    <a:bodyPr/>
                    <a:lstStyle/>
                    <a:p>
                      <a:pPr algn="ctr"/>
                      <a:r>
                        <a:rPr lang="es-MX" sz="4200" dirty="0" smtClean="0"/>
                        <a:t>1</a:t>
                      </a:r>
                      <a:endParaRPr lang="es-MX" sz="4200" dirty="0"/>
                    </a:p>
                  </a:txBody>
                  <a:tcPr marL="137555" marR="137555" marT="68778" marB="68778" anchor="ctr"/>
                </a:tc>
                <a:tc>
                  <a:txBody>
                    <a:bodyPr/>
                    <a:lstStyle/>
                    <a:p>
                      <a:pPr algn="ctr"/>
                      <a:r>
                        <a:rPr lang="es-MX" sz="4200" dirty="0" smtClean="0"/>
                        <a:t>B</a:t>
                      </a:r>
                      <a:endParaRPr lang="es-MX" sz="4200" dirty="0"/>
                    </a:p>
                  </a:txBody>
                  <a:tcPr marL="137555" marR="137555" marT="68778" marB="68778" anchor="ctr"/>
                </a:tc>
                <a:extLst>
                  <a:ext uri="{0D108BD9-81ED-4DB2-BD59-A6C34878D82A}">
                    <a16:rowId xmlns:a16="http://schemas.microsoft.com/office/drawing/2014/main" val="304571736"/>
                  </a:ext>
                </a:extLst>
              </a:tr>
            </a:tbl>
          </a:graphicData>
        </a:graphic>
      </p:graphicFrame>
      <p:grpSp>
        <p:nvGrpSpPr>
          <p:cNvPr id="7" name="Grupo 4"/>
          <p:cNvGrpSpPr/>
          <p:nvPr/>
        </p:nvGrpSpPr>
        <p:grpSpPr>
          <a:xfrm>
            <a:off x="3503598" y="2819333"/>
            <a:ext cx="421910" cy="806563"/>
            <a:chOff x="1576065" y="3140968"/>
            <a:chExt cx="421910" cy="806563"/>
          </a:xfrm>
        </p:grpSpPr>
        <p:sp>
          <p:nvSpPr>
            <p:cNvPr id="8" name="Flecha derecha 18"/>
            <p:cNvSpPr/>
            <p:nvPr/>
          </p:nvSpPr>
          <p:spPr>
            <a:xfrm rot="16200000">
              <a:off x="1591835" y="3249989"/>
              <a:ext cx="432048" cy="214005"/>
            </a:xfrm>
            <a:prstGeom prst="right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9" name="CuadroTexto 20"/>
            <p:cNvSpPr txBox="1"/>
            <p:nvPr/>
          </p:nvSpPr>
          <p:spPr>
            <a:xfrm>
              <a:off x="1576065" y="3578199"/>
              <a:ext cx="421910" cy="369332"/>
            </a:xfrm>
            <a:prstGeom prst="rect">
              <a:avLst/>
            </a:prstGeom>
            <a:noFill/>
          </p:spPr>
          <p:txBody>
            <a:bodyPr wrap="none" rtlCol="0">
              <a:spAutoFit/>
            </a:bodyPr>
            <a:lstStyle/>
            <a:p>
              <a:r>
                <a:rPr lang="es-MX" dirty="0"/>
                <a:t>K1</a:t>
              </a:r>
            </a:p>
          </p:txBody>
        </p:sp>
      </p:grpSp>
      <p:grpSp>
        <p:nvGrpSpPr>
          <p:cNvPr id="10" name="Grupo 3"/>
          <p:cNvGrpSpPr/>
          <p:nvPr/>
        </p:nvGrpSpPr>
        <p:grpSpPr>
          <a:xfrm>
            <a:off x="3563653" y="4653136"/>
            <a:ext cx="421910" cy="806564"/>
            <a:chOff x="2239698" y="3140967"/>
            <a:chExt cx="421910" cy="806564"/>
          </a:xfrm>
        </p:grpSpPr>
        <p:sp>
          <p:nvSpPr>
            <p:cNvPr id="11" name="Flecha derecha 19"/>
            <p:cNvSpPr/>
            <p:nvPr/>
          </p:nvSpPr>
          <p:spPr>
            <a:xfrm rot="16200000">
              <a:off x="2230731" y="3249988"/>
              <a:ext cx="432048" cy="214005"/>
            </a:xfrm>
            <a:prstGeom prst="right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2" name="CuadroTexto 21"/>
            <p:cNvSpPr txBox="1"/>
            <p:nvPr/>
          </p:nvSpPr>
          <p:spPr>
            <a:xfrm>
              <a:off x="2239698" y="3578199"/>
              <a:ext cx="421910" cy="369332"/>
            </a:xfrm>
            <a:prstGeom prst="rect">
              <a:avLst/>
            </a:prstGeom>
            <a:noFill/>
          </p:spPr>
          <p:txBody>
            <a:bodyPr wrap="none" rtlCol="0">
              <a:spAutoFit/>
            </a:bodyPr>
            <a:lstStyle/>
            <a:p>
              <a:r>
                <a:rPr lang="es-MX" dirty="0"/>
                <a:t>K2</a:t>
              </a:r>
            </a:p>
          </p:txBody>
        </p:sp>
      </p:grpSp>
      <p:graphicFrame>
        <p:nvGraphicFramePr>
          <p:cNvPr id="13" name="Tabla 11"/>
          <p:cNvGraphicFramePr>
            <a:graphicFrameLocks noGrp="1"/>
          </p:cNvGraphicFramePr>
          <p:nvPr>
            <p:extLst>
              <p:ext uri="{D42A27DB-BD31-4B8C-83A1-F6EECF244321}">
                <p14:modId xmlns:p14="http://schemas.microsoft.com/office/powerpoint/2010/main" val="1815128094"/>
              </p:ext>
            </p:extLst>
          </p:nvPr>
        </p:nvGraphicFramePr>
        <p:xfrm>
          <a:off x="3199494" y="3717032"/>
          <a:ext cx="5632810" cy="936104"/>
        </p:xfrm>
        <a:graphic>
          <a:graphicData uri="http://schemas.openxmlformats.org/drawingml/2006/table">
            <a:tbl>
              <a:tblPr firstRow="1" bandRow="1">
                <a:tableStyleId>{616DA210-FB5B-4158-B5E0-FEB733F419BA}</a:tableStyleId>
              </a:tblPr>
              <a:tblGrid>
                <a:gridCol w="1126562">
                  <a:extLst>
                    <a:ext uri="{9D8B030D-6E8A-4147-A177-3AD203B41FA5}">
                      <a16:colId xmlns:a16="http://schemas.microsoft.com/office/drawing/2014/main" val="3532177078"/>
                    </a:ext>
                  </a:extLst>
                </a:gridCol>
                <a:gridCol w="1126562">
                  <a:extLst>
                    <a:ext uri="{9D8B030D-6E8A-4147-A177-3AD203B41FA5}">
                      <a16:colId xmlns:a16="http://schemas.microsoft.com/office/drawing/2014/main" val="4156107398"/>
                    </a:ext>
                  </a:extLst>
                </a:gridCol>
                <a:gridCol w="1126562">
                  <a:extLst>
                    <a:ext uri="{9D8B030D-6E8A-4147-A177-3AD203B41FA5}">
                      <a16:colId xmlns:a16="http://schemas.microsoft.com/office/drawing/2014/main" val="1625681000"/>
                    </a:ext>
                  </a:extLst>
                </a:gridCol>
                <a:gridCol w="1126562">
                  <a:extLst>
                    <a:ext uri="{9D8B030D-6E8A-4147-A177-3AD203B41FA5}">
                      <a16:colId xmlns:a16="http://schemas.microsoft.com/office/drawing/2014/main" val="1133535362"/>
                    </a:ext>
                  </a:extLst>
                </a:gridCol>
                <a:gridCol w="1126562">
                  <a:extLst>
                    <a:ext uri="{9D8B030D-6E8A-4147-A177-3AD203B41FA5}">
                      <a16:colId xmlns:a16="http://schemas.microsoft.com/office/drawing/2014/main" val="3346985461"/>
                    </a:ext>
                  </a:extLst>
                </a:gridCol>
              </a:tblGrid>
              <a:tr h="936104">
                <a:tc>
                  <a:txBody>
                    <a:bodyPr/>
                    <a:lstStyle/>
                    <a:p>
                      <a:pPr algn="ctr"/>
                      <a:r>
                        <a:rPr lang="es-MX" sz="4200" dirty="0" smtClean="0"/>
                        <a:t>X</a:t>
                      </a:r>
                      <a:endParaRPr lang="es-MX" sz="4200" dirty="0"/>
                    </a:p>
                  </a:txBody>
                  <a:tcPr marL="137555" marR="137555" marT="68778" marB="68778" anchor="ctr"/>
                </a:tc>
                <a:tc>
                  <a:txBody>
                    <a:bodyPr/>
                    <a:lstStyle/>
                    <a:p>
                      <a:pPr algn="ctr"/>
                      <a:r>
                        <a:rPr lang="es-MX" sz="4200" dirty="0" smtClean="0"/>
                        <a:t>B</a:t>
                      </a:r>
                      <a:endParaRPr lang="es-MX" sz="4200" dirty="0"/>
                    </a:p>
                  </a:txBody>
                  <a:tcPr marL="137555" marR="137555" marT="68778" marB="68778" anchor="ctr"/>
                </a:tc>
                <a:tc>
                  <a:txBody>
                    <a:bodyPr/>
                    <a:lstStyle/>
                    <a:p>
                      <a:pPr algn="ctr"/>
                      <a:r>
                        <a:rPr lang="es-MX" sz="4200" dirty="0" smtClean="0"/>
                        <a:t>B</a:t>
                      </a:r>
                      <a:endParaRPr lang="es-MX" sz="4200" dirty="0"/>
                    </a:p>
                  </a:txBody>
                  <a:tcPr marL="137555" marR="137555" marT="68778" marB="68778" anchor="ctr"/>
                </a:tc>
                <a:tc>
                  <a:txBody>
                    <a:bodyPr/>
                    <a:lstStyle/>
                    <a:p>
                      <a:pPr algn="ctr"/>
                      <a:r>
                        <a:rPr lang="es-MX" sz="4200" dirty="0" smtClean="0"/>
                        <a:t>B</a:t>
                      </a:r>
                      <a:endParaRPr lang="es-MX" sz="4200" dirty="0"/>
                    </a:p>
                  </a:txBody>
                  <a:tcPr marL="137555" marR="137555" marT="68778" marB="68778" anchor="ctr"/>
                </a:tc>
                <a:tc>
                  <a:txBody>
                    <a:bodyPr/>
                    <a:lstStyle/>
                    <a:p>
                      <a:pPr algn="ctr"/>
                      <a:r>
                        <a:rPr lang="es-MX" sz="4200" dirty="0" smtClean="0"/>
                        <a:t>B</a:t>
                      </a:r>
                      <a:endParaRPr lang="es-MX" sz="4200" dirty="0"/>
                    </a:p>
                  </a:txBody>
                  <a:tcPr marL="137555" marR="137555" marT="68778" marB="68778" anchor="ctr"/>
                </a:tc>
                <a:extLst>
                  <a:ext uri="{0D108BD9-81ED-4DB2-BD59-A6C34878D82A}">
                    <a16:rowId xmlns:a16="http://schemas.microsoft.com/office/drawing/2014/main" val="304571736"/>
                  </a:ext>
                </a:extLst>
              </a:tr>
            </a:tbl>
          </a:graphicData>
        </a:graphic>
      </p:graphicFrame>
      <p:sp>
        <p:nvSpPr>
          <p:cNvPr id="14" name="Rectángulo 13"/>
          <p:cNvSpPr/>
          <p:nvPr/>
        </p:nvSpPr>
        <p:spPr>
          <a:xfrm>
            <a:off x="2207568" y="5517233"/>
            <a:ext cx="8352928" cy="1200329"/>
          </a:xfrm>
          <a:prstGeom prst="rect">
            <a:avLst/>
          </a:prstGeom>
        </p:spPr>
        <p:txBody>
          <a:bodyPr wrap="square">
            <a:spAutoFit/>
          </a:bodyPr>
          <a:lstStyle/>
          <a:p>
            <a:pPr algn="just"/>
            <a:r>
              <a:rPr lang="es-MX" sz="2400" dirty="0">
                <a:latin typeface="Arial" panose="020B0604020202020204" pitchFamily="34" charset="0"/>
                <a:cs typeface="Arial" panose="020B0604020202020204" pitchFamily="34" charset="0"/>
              </a:rPr>
              <a:t>2.-Realizar un ciclo “Mientras el símbolo de entrada sea ‘0’ en la primera cinta y ‘B’ en la segunda, la 1° avanza hacia la derecha y la 2° escribe símbolos de control (X)”.</a:t>
            </a:r>
          </a:p>
        </p:txBody>
      </p:sp>
      <p:sp>
        <p:nvSpPr>
          <p:cNvPr id="15" name="Rectángulo 24"/>
          <p:cNvSpPr/>
          <p:nvPr/>
        </p:nvSpPr>
        <p:spPr>
          <a:xfrm>
            <a:off x="2207568" y="5517233"/>
            <a:ext cx="8352928" cy="830997"/>
          </a:xfrm>
          <a:prstGeom prst="rect">
            <a:avLst/>
          </a:prstGeom>
        </p:spPr>
        <p:txBody>
          <a:bodyPr wrap="square">
            <a:spAutoFit/>
          </a:bodyPr>
          <a:lstStyle/>
          <a:p>
            <a:pPr algn="just"/>
            <a:r>
              <a:rPr lang="es-MX" sz="2400" dirty="0">
                <a:latin typeface="Arial" panose="020B0604020202020204" pitchFamily="34" charset="0"/>
                <a:cs typeface="Arial" panose="020B0604020202020204" pitchFamily="34" charset="0"/>
              </a:rPr>
              <a:t>1.-Ubicar el cabezal de la segunda cinta debajo de la primera.</a:t>
            </a:r>
          </a:p>
        </p:txBody>
      </p:sp>
      <p:sp>
        <p:nvSpPr>
          <p:cNvPr id="16" name="1 Título"/>
          <p:cNvSpPr>
            <a:spLocks noGrp="1"/>
          </p:cNvSpPr>
          <p:nvPr>
            <p:ph type="title"/>
          </p:nvPr>
        </p:nvSpPr>
        <p:spPr>
          <a:xfrm>
            <a:off x="2135560" y="113649"/>
            <a:ext cx="7719764" cy="654968"/>
          </a:xfrm>
        </p:spPr>
        <p:txBody>
          <a:bodyPr>
            <a:normAutofit/>
          </a:bodyPr>
          <a:lstStyle/>
          <a:p>
            <a:r>
              <a:rPr lang="es-MX" b="1" dirty="0" smtClean="0">
                <a:effectLst>
                  <a:outerShdw blurRad="38100" dist="38100" dir="2700000" algn="tl">
                    <a:srgbClr val="000000">
                      <a:alpha val="43137"/>
                    </a:srgbClr>
                  </a:outerShdw>
                </a:effectLst>
              </a:rPr>
              <a:t>Ejemplo:</a:t>
            </a:r>
            <a:endParaRPr lang="es-MX"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3271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1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63" presetClass="path" presetSubtype="0" accel="50000" decel="50000" fill="hold" nodeType="withEffect">
                                  <p:stCondLst>
                                    <p:cond delay="0"/>
                                  </p:stCondLst>
                                  <p:childTnLst>
                                    <p:animMotion origin="layout" path="M 2.5E-6 2.59259E-6 L 0.09466 -0.00347 " pathEditMode="relative" rAng="0" ptsTypes="AA">
                                      <p:cBhvr>
                                        <p:cTn id="18" dur="2000" fill="hold"/>
                                        <p:tgtEl>
                                          <p:spTgt spid="7"/>
                                        </p:tgtEl>
                                        <p:attrNameLst>
                                          <p:attrName>ppt_x</p:attrName>
                                          <p:attrName>ppt_y</p:attrName>
                                        </p:attrNameLst>
                                      </p:cBhvr>
                                      <p:rCtr x="4727" y="-185"/>
                                    </p:animMotion>
                                  </p:childTnLst>
                                </p:cTn>
                              </p:par>
                              <p:par>
                                <p:cTn id="19" presetID="63" presetClass="path" presetSubtype="0" accel="50000" decel="50000" fill="hold" nodeType="withEffect">
                                  <p:stCondLst>
                                    <p:cond delay="0"/>
                                  </p:stCondLst>
                                  <p:childTnLst>
                                    <p:animMotion origin="layout" path="M 4.58333E-6 1.48148E-6 L 0.09231 -0.00347 " pathEditMode="relative" rAng="0" ptsTypes="AA">
                                      <p:cBhvr>
                                        <p:cTn id="20" dur="2000" fill="hold"/>
                                        <p:tgtEl>
                                          <p:spTgt spid="10"/>
                                        </p:tgtEl>
                                        <p:attrNameLst>
                                          <p:attrName>ppt_x</p:attrName>
                                          <p:attrName>ppt_y</p:attrName>
                                        </p:attrNameLst>
                                      </p:cBhvr>
                                      <p:rCtr x="4609"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smtClean="0"/>
              <a:t>¿Qué es una Maquina de Turing?</a:t>
            </a:r>
            <a:endParaRPr lang="es-ES" dirty="0"/>
          </a:p>
        </p:txBody>
      </p:sp>
      <p:sp>
        <p:nvSpPr>
          <p:cNvPr id="14" name="Marcador de posición de contenido 13"/>
          <p:cNvSpPr>
            <a:spLocks noGrp="1"/>
          </p:cNvSpPr>
          <p:nvPr>
            <p:ph idx="1"/>
          </p:nvPr>
        </p:nvSpPr>
        <p:spPr/>
        <p:txBody>
          <a:bodyPr rtlCol="0">
            <a:normAutofit/>
          </a:bodyPr>
          <a:lstStyle/>
          <a:p>
            <a:pPr marL="0" indent="0" algn="just">
              <a:lnSpc>
                <a:spcPct val="100000"/>
              </a:lnSpc>
              <a:buNone/>
            </a:pPr>
            <a:r>
              <a:rPr lang="es-MX" dirty="0" smtClean="0"/>
              <a:t>Es un modelo matemático para representar a una maquina teórica. Ésta es una herramienta formal muy útil para estudiar teoría de la compatibilidad.  A pesar de su simplicidad, pueden simular la lógica de cualquier algoritmo de una computadora.</a:t>
            </a:r>
          </a:p>
          <a:p>
            <a:pPr marL="0" indent="0">
              <a:lnSpc>
                <a:spcPct val="100000"/>
              </a:lnSpc>
              <a:buNone/>
            </a:pPr>
            <a:r>
              <a:rPr lang="es-MX" dirty="0"/>
              <a:t>Una MT está formado por: </a:t>
            </a:r>
          </a:p>
          <a:p>
            <a:pPr>
              <a:lnSpc>
                <a:spcPct val="100000"/>
              </a:lnSpc>
            </a:pPr>
            <a:r>
              <a:rPr lang="es-MX" dirty="0"/>
              <a:t>Cinta infinita dividida en celdas.</a:t>
            </a:r>
          </a:p>
          <a:p>
            <a:pPr>
              <a:lnSpc>
                <a:spcPct val="100000"/>
              </a:lnSpc>
            </a:pPr>
            <a:r>
              <a:rPr lang="es-MX" dirty="0"/>
              <a:t>Cabezal de lectura/escritura capaz de moverse sobre dicha cinta</a:t>
            </a:r>
            <a:r>
              <a:rPr lang="es-MX" dirty="0" smtClean="0"/>
              <a:t>.</a:t>
            </a:r>
            <a:endParaRPr lang="es-MX" dirty="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2135560" y="113649"/>
            <a:ext cx="7719764" cy="654968"/>
          </a:xfrm>
        </p:spPr>
        <p:txBody>
          <a:bodyPr>
            <a:normAutofit/>
          </a:bodyPr>
          <a:lstStyle/>
          <a:p>
            <a:r>
              <a:rPr lang="es-MX" b="1" dirty="0" smtClean="0">
                <a:effectLst>
                  <a:outerShdw blurRad="38100" dist="38100" dir="2700000" algn="tl">
                    <a:srgbClr val="000000">
                      <a:alpha val="43137"/>
                    </a:srgbClr>
                  </a:outerShdw>
                </a:effectLst>
              </a:rPr>
              <a:t>Ejemplo:</a:t>
            </a:r>
            <a:endParaRPr lang="es-MX" b="1" dirty="0">
              <a:effectLst>
                <a:outerShdw blurRad="38100" dist="38100" dir="2700000" algn="tl">
                  <a:srgbClr val="000000">
                    <a:alpha val="43137"/>
                  </a:srgbClr>
                </a:outerShdw>
              </a:effectLst>
            </a:endParaRPr>
          </a:p>
        </p:txBody>
      </p:sp>
      <p:sp>
        <p:nvSpPr>
          <p:cNvPr id="5" name="Título 1">
            <a:extLst>
              <a:ext uri="{FF2B5EF4-FFF2-40B4-BE49-F238E27FC236}">
                <a16:creationId xmlns:a16="http://schemas.microsoft.com/office/drawing/2014/main" id="{24EB668B-3EE8-4D7D-A4DA-3D754DF3724F}"/>
              </a:ext>
            </a:extLst>
          </p:cNvPr>
          <p:cNvSpPr txBox="1">
            <a:spLocks/>
          </p:cNvSpPr>
          <p:nvPr/>
        </p:nvSpPr>
        <p:spPr>
          <a:xfrm>
            <a:off x="2207568" y="908720"/>
            <a:ext cx="1262214" cy="484928"/>
          </a:xfrm>
          <a:prstGeom prst="rect">
            <a:avLst/>
          </a:prstGeom>
        </p:spPr>
        <p:txBody>
          <a:bodyPr vert="horz" lIns="91440" tIns="45720" rIns="91440" bIns="45720" rtlCol="0" anchor="t">
            <a:normAutofit/>
          </a:bodyPr>
          <a:lst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s-MX" sz="2800" dirty="0">
                <a:latin typeface="Arial" panose="020B0604020202020204" pitchFamily="34" charset="0"/>
                <a:cs typeface="Arial" panose="020B0604020202020204" pitchFamily="34" charset="0"/>
              </a:rPr>
              <a:t>0011B</a:t>
            </a:r>
          </a:p>
        </p:txBody>
      </p:sp>
      <p:sp>
        <p:nvSpPr>
          <p:cNvPr id="6" name="Título 1">
            <a:extLst>
              <a:ext uri="{FF2B5EF4-FFF2-40B4-BE49-F238E27FC236}">
                <a16:creationId xmlns:a16="http://schemas.microsoft.com/office/drawing/2014/main" id="{24EB668B-3EE8-4D7D-A4DA-3D754DF3724F}"/>
              </a:ext>
            </a:extLst>
          </p:cNvPr>
          <p:cNvSpPr txBox="1">
            <a:spLocks/>
          </p:cNvSpPr>
          <p:nvPr/>
        </p:nvSpPr>
        <p:spPr>
          <a:xfrm>
            <a:off x="2207569" y="1393648"/>
            <a:ext cx="3059895" cy="432048"/>
          </a:xfrm>
          <a:prstGeom prst="rect">
            <a:avLst/>
          </a:prstGeom>
        </p:spPr>
        <p:txBody>
          <a:bodyPr vert="horz" lIns="91440" tIns="45720" rIns="91440" bIns="45720" rtlCol="0" anchor="t">
            <a:normAutofit fontScale="92500" lnSpcReduction="10000"/>
          </a:bodyPr>
          <a:lst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s-MX"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Comportamiento:</a:t>
            </a:r>
          </a:p>
        </p:txBody>
      </p:sp>
      <p:graphicFrame>
        <p:nvGraphicFramePr>
          <p:cNvPr id="7" name="Tabla 2"/>
          <p:cNvGraphicFramePr>
            <a:graphicFrameLocks noGrp="1"/>
          </p:cNvGraphicFramePr>
          <p:nvPr>
            <p:extLst>
              <p:ext uri="{D42A27DB-BD31-4B8C-83A1-F6EECF244321}">
                <p14:modId xmlns:p14="http://schemas.microsoft.com/office/powerpoint/2010/main" val="966522754"/>
              </p:ext>
            </p:extLst>
          </p:nvPr>
        </p:nvGraphicFramePr>
        <p:xfrm>
          <a:off x="3179037" y="1830348"/>
          <a:ext cx="5632810" cy="936104"/>
        </p:xfrm>
        <a:graphic>
          <a:graphicData uri="http://schemas.openxmlformats.org/drawingml/2006/table">
            <a:tbl>
              <a:tblPr firstRow="1" bandRow="1">
                <a:tableStyleId>{616DA210-FB5B-4158-B5E0-FEB733F419BA}</a:tableStyleId>
              </a:tblPr>
              <a:tblGrid>
                <a:gridCol w="1126562">
                  <a:extLst>
                    <a:ext uri="{9D8B030D-6E8A-4147-A177-3AD203B41FA5}">
                      <a16:colId xmlns:a16="http://schemas.microsoft.com/office/drawing/2014/main" val="3532177078"/>
                    </a:ext>
                  </a:extLst>
                </a:gridCol>
                <a:gridCol w="1126562">
                  <a:extLst>
                    <a:ext uri="{9D8B030D-6E8A-4147-A177-3AD203B41FA5}">
                      <a16:colId xmlns:a16="http://schemas.microsoft.com/office/drawing/2014/main" val="4156107398"/>
                    </a:ext>
                  </a:extLst>
                </a:gridCol>
                <a:gridCol w="1126562">
                  <a:extLst>
                    <a:ext uri="{9D8B030D-6E8A-4147-A177-3AD203B41FA5}">
                      <a16:colId xmlns:a16="http://schemas.microsoft.com/office/drawing/2014/main" val="1625681000"/>
                    </a:ext>
                  </a:extLst>
                </a:gridCol>
                <a:gridCol w="1126562">
                  <a:extLst>
                    <a:ext uri="{9D8B030D-6E8A-4147-A177-3AD203B41FA5}">
                      <a16:colId xmlns:a16="http://schemas.microsoft.com/office/drawing/2014/main" val="1133535362"/>
                    </a:ext>
                  </a:extLst>
                </a:gridCol>
                <a:gridCol w="1126562">
                  <a:extLst>
                    <a:ext uri="{9D8B030D-6E8A-4147-A177-3AD203B41FA5}">
                      <a16:colId xmlns:a16="http://schemas.microsoft.com/office/drawing/2014/main" val="3346985461"/>
                    </a:ext>
                  </a:extLst>
                </a:gridCol>
              </a:tblGrid>
              <a:tr h="936104">
                <a:tc>
                  <a:txBody>
                    <a:bodyPr/>
                    <a:lstStyle/>
                    <a:p>
                      <a:pPr algn="ctr"/>
                      <a:r>
                        <a:rPr lang="es-MX" sz="4200" dirty="0" smtClean="0"/>
                        <a:t>0</a:t>
                      </a:r>
                      <a:endParaRPr lang="es-MX" sz="4200" dirty="0"/>
                    </a:p>
                  </a:txBody>
                  <a:tcPr marL="137555" marR="137555" marT="68778" marB="68778" anchor="ctr"/>
                </a:tc>
                <a:tc>
                  <a:txBody>
                    <a:bodyPr/>
                    <a:lstStyle/>
                    <a:p>
                      <a:pPr algn="ctr"/>
                      <a:r>
                        <a:rPr lang="es-MX" sz="4200" dirty="0" smtClean="0"/>
                        <a:t>0</a:t>
                      </a:r>
                      <a:endParaRPr lang="es-MX" sz="4200" dirty="0"/>
                    </a:p>
                  </a:txBody>
                  <a:tcPr marL="137555" marR="137555" marT="68778" marB="68778" anchor="ctr"/>
                </a:tc>
                <a:tc>
                  <a:txBody>
                    <a:bodyPr/>
                    <a:lstStyle/>
                    <a:p>
                      <a:pPr algn="ctr"/>
                      <a:r>
                        <a:rPr lang="es-MX" sz="4200" dirty="0" smtClean="0"/>
                        <a:t>1</a:t>
                      </a:r>
                      <a:endParaRPr lang="es-MX" sz="4200" dirty="0"/>
                    </a:p>
                  </a:txBody>
                  <a:tcPr marL="137555" marR="137555" marT="68778" marB="68778" anchor="ctr"/>
                </a:tc>
                <a:tc>
                  <a:txBody>
                    <a:bodyPr/>
                    <a:lstStyle/>
                    <a:p>
                      <a:pPr algn="ctr"/>
                      <a:r>
                        <a:rPr lang="es-MX" sz="4200" dirty="0" smtClean="0"/>
                        <a:t>1</a:t>
                      </a:r>
                      <a:endParaRPr lang="es-MX" sz="4200" dirty="0"/>
                    </a:p>
                  </a:txBody>
                  <a:tcPr marL="137555" marR="137555" marT="68778" marB="68778" anchor="ctr"/>
                </a:tc>
                <a:tc>
                  <a:txBody>
                    <a:bodyPr/>
                    <a:lstStyle/>
                    <a:p>
                      <a:pPr algn="ctr"/>
                      <a:r>
                        <a:rPr lang="es-MX" sz="4200" dirty="0" smtClean="0"/>
                        <a:t>B</a:t>
                      </a:r>
                      <a:endParaRPr lang="es-MX" sz="4200" dirty="0"/>
                    </a:p>
                  </a:txBody>
                  <a:tcPr marL="137555" marR="137555" marT="68778" marB="68778" anchor="ctr"/>
                </a:tc>
                <a:extLst>
                  <a:ext uri="{0D108BD9-81ED-4DB2-BD59-A6C34878D82A}">
                    <a16:rowId xmlns:a16="http://schemas.microsoft.com/office/drawing/2014/main" val="304571736"/>
                  </a:ext>
                </a:extLst>
              </a:tr>
            </a:tbl>
          </a:graphicData>
        </a:graphic>
      </p:graphicFrame>
      <p:graphicFrame>
        <p:nvGraphicFramePr>
          <p:cNvPr id="8" name="Tabla 11"/>
          <p:cNvGraphicFramePr>
            <a:graphicFrameLocks noGrp="1"/>
          </p:cNvGraphicFramePr>
          <p:nvPr>
            <p:extLst>
              <p:ext uri="{D42A27DB-BD31-4B8C-83A1-F6EECF244321}">
                <p14:modId xmlns:p14="http://schemas.microsoft.com/office/powerpoint/2010/main" val="4091373754"/>
              </p:ext>
            </p:extLst>
          </p:nvPr>
        </p:nvGraphicFramePr>
        <p:xfrm>
          <a:off x="3199494" y="3717032"/>
          <a:ext cx="5632810" cy="936104"/>
        </p:xfrm>
        <a:graphic>
          <a:graphicData uri="http://schemas.openxmlformats.org/drawingml/2006/table">
            <a:tbl>
              <a:tblPr firstRow="1" bandRow="1">
                <a:tableStyleId>{616DA210-FB5B-4158-B5E0-FEB733F419BA}</a:tableStyleId>
              </a:tblPr>
              <a:tblGrid>
                <a:gridCol w="1126562">
                  <a:extLst>
                    <a:ext uri="{9D8B030D-6E8A-4147-A177-3AD203B41FA5}">
                      <a16:colId xmlns:a16="http://schemas.microsoft.com/office/drawing/2014/main" val="3532177078"/>
                    </a:ext>
                  </a:extLst>
                </a:gridCol>
                <a:gridCol w="1126562">
                  <a:extLst>
                    <a:ext uri="{9D8B030D-6E8A-4147-A177-3AD203B41FA5}">
                      <a16:colId xmlns:a16="http://schemas.microsoft.com/office/drawing/2014/main" val="4156107398"/>
                    </a:ext>
                  </a:extLst>
                </a:gridCol>
                <a:gridCol w="1126562">
                  <a:extLst>
                    <a:ext uri="{9D8B030D-6E8A-4147-A177-3AD203B41FA5}">
                      <a16:colId xmlns:a16="http://schemas.microsoft.com/office/drawing/2014/main" val="1625681000"/>
                    </a:ext>
                  </a:extLst>
                </a:gridCol>
                <a:gridCol w="1126562">
                  <a:extLst>
                    <a:ext uri="{9D8B030D-6E8A-4147-A177-3AD203B41FA5}">
                      <a16:colId xmlns:a16="http://schemas.microsoft.com/office/drawing/2014/main" val="1133535362"/>
                    </a:ext>
                  </a:extLst>
                </a:gridCol>
                <a:gridCol w="1126562">
                  <a:extLst>
                    <a:ext uri="{9D8B030D-6E8A-4147-A177-3AD203B41FA5}">
                      <a16:colId xmlns:a16="http://schemas.microsoft.com/office/drawing/2014/main" val="3346985461"/>
                    </a:ext>
                  </a:extLst>
                </a:gridCol>
              </a:tblGrid>
              <a:tr h="936104">
                <a:tc>
                  <a:txBody>
                    <a:bodyPr/>
                    <a:lstStyle/>
                    <a:p>
                      <a:pPr algn="ctr"/>
                      <a:r>
                        <a:rPr lang="es-MX" sz="4200" dirty="0" smtClean="0"/>
                        <a:t>X</a:t>
                      </a:r>
                      <a:endParaRPr lang="es-MX" sz="4200" dirty="0"/>
                    </a:p>
                  </a:txBody>
                  <a:tcPr marL="137555" marR="137555" marT="68778" marB="68778" anchor="ctr"/>
                </a:tc>
                <a:tc>
                  <a:txBody>
                    <a:bodyPr/>
                    <a:lstStyle/>
                    <a:p>
                      <a:pPr algn="ctr"/>
                      <a:r>
                        <a:rPr lang="es-MX" sz="4200" dirty="0" smtClean="0"/>
                        <a:t>X</a:t>
                      </a:r>
                      <a:endParaRPr lang="es-MX" sz="4200" dirty="0"/>
                    </a:p>
                  </a:txBody>
                  <a:tcPr marL="137555" marR="137555" marT="68778" marB="68778" anchor="ctr"/>
                </a:tc>
                <a:tc>
                  <a:txBody>
                    <a:bodyPr/>
                    <a:lstStyle/>
                    <a:p>
                      <a:pPr algn="ctr"/>
                      <a:r>
                        <a:rPr lang="es-MX" sz="4200" dirty="0" smtClean="0"/>
                        <a:t>B</a:t>
                      </a:r>
                      <a:endParaRPr lang="es-MX" sz="4200" dirty="0"/>
                    </a:p>
                  </a:txBody>
                  <a:tcPr marL="137555" marR="137555" marT="68778" marB="68778" anchor="ctr"/>
                </a:tc>
                <a:tc>
                  <a:txBody>
                    <a:bodyPr/>
                    <a:lstStyle/>
                    <a:p>
                      <a:pPr algn="ctr"/>
                      <a:r>
                        <a:rPr lang="es-MX" sz="4200" dirty="0" smtClean="0"/>
                        <a:t>B</a:t>
                      </a:r>
                      <a:endParaRPr lang="es-MX" sz="4200" dirty="0"/>
                    </a:p>
                  </a:txBody>
                  <a:tcPr marL="137555" marR="137555" marT="68778" marB="68778" anchor="ctr"/>
                </a:tc>
                <a:tc>
                  <a:txBody>
                    <a:bodyPr/>
                    <a:lstStyle/>
                    <a:p>
                      <a:pPr algn="ctr"/>
                      <a:r>
                        <a:rPr lang="es-MX" sz="4200" dirty="0" smtClean="0"/>
                        <a:t>B</a:t>
                      </a:r>
                      <a:endParaRPr lang="es-MX" sz="4200" dirty="0"/>
                    </a:p>
                  </a:txBody>
                  <a:tcPr marL="137555" marR="137555" marT="68778" marB="68778" anchor="ctr"/>
                </a:tc>
                <a:extLst>
                  <a:ext uri="{0D108BD9-81ED-4DB2-BD59-A6C34878D82A}">
                    <a16:rowId xmlns:a16="http://schemas.microsoft.com/office/drawing/2014/main" val="304571736"/>
                  </a:ext>
                </a:extLst>
              </a:tr>
            </a:tbl>
          </a:graphicData>
        </a:graphic>
      </p:graphicFrame>
      <p:sp>
        <p:nvSpPr>
          <p:cNvPr id="9" name="Rectángulo 13"/>
          <p:cNvSpPr/>
          <p:nvPr/>
        </p:nvSpPr>
        <p:spPr>
          <a:xfrm>
            <a:off x="2207568" y="5517233"/>
            <a:ext cx="8352928" cy="1200329"/>
          </a:xfrm>
          <a:prstGeom prst="rect">
            <a:avLst/>
          </a:prstGeom>
        </p:spPr>
        <p:txBody>
          <a:bodyPr wrap="square">
            <a:spAutoFit/>
          </a:bodyPr>
          <a:lstStyle/>
          <a:p>
            <a:pPr algn="just"/>
            <a:r>
              <a:rPr lang="es-MX" sz="2400" dirty="0">
                <a:latin typeface="Arial" panose="020B0604020202020204" pitchFamily="34" charset="0"/>
                <a:cs typeface="Arial" panose="020B0604020202020204" pitchFamily="34" charset="0"/>
              </a:rPr>
              <a:t>2.-Realizar un ciclo “Mientras el símbolo de entrada sea ‘0’ en la primera cinta y ‘B’ en la segunda, la 1° avanza hacia la derecha y la 2° escribe símbolos de control (X)”.</a:t>
            </a:r>
          </a:p>
        </p:txBody>
      </p:sp>
      <p:grpSp>
        <p:nvGrpSpPr>
          <p:cNvPr id="10" name="Grupo 14"/>
          <p:cNvGrpSpPr/>
          <p:nvPr/>
        </p:nvGrpSpPr>
        <p:grpSpPr>
          <a:xfrm>
            <a:off x="4631360" y="2804554"/>
            <a:ext cx="421910" cy="806563"/>
            <a:chOff x="1576065" y="3140968"/>
            <a:chExt cx="421910" cy="806563"/>
          </a:xfrm>
        </p:grpSpPr>
        <p:sp>
          <p:nvSpPr>
            <p:cNvPr id="11" name="Flecha derecha 15"/>
            <p:cNvSpPr/>
            <p:nvPr/>
          </p:nvSpPr>
          <p:spPr>
            <a:xfrm rot="16200000">
              <a:off x="1591835" y="3249989"/>
              <a:ext cx="432048" cy="214005"/>
            </a:xfrm>
            <a:prstGeom prst="right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2" name="CuadroTexto 16"/>
            <p:cNvSpPr txBox="1"/>
            <p:nvPr/>
          </p:nvSpPr>
          <p:spPr>
            <a:xfrm>
              <a:off x="1576065" y="3578199"/>
              <a:ext cx="421910" cy="369332"/>
            </a:xfrm>
            <a:prstGeom prst="rect">
              <a:avLst/>
            </a:prstGeom>
            <a:noFill/>
          </p:spPr>
          <p:txBody>
            <a:bodyPr wrap="none" rtlCol="0">
              <a:spAutoFit/>
            </a:bodyPr>
            <a:lstStyle/>
            <a:p>
              <a:r>
                <a:rPr lang="es-MX" dirty="0"/>
                <a:t>K1</a:t>
              </a:r>
            </a:p>
          </p:txBody>
        </p:sp>
      </p:grpSp>
      <p:grpSp>
        <p:nvGrpSpPr>
          <p:cNvPr id="13" name="Grupo 17"/>
          <p:cNvGrpSpPr/>
          <p:nvPr/>
        </p:nvGrpSpPr>
        <p:grpSpPr>
          <a:xfrm>
            <a:off x="4691415" y="4638357"/>
            <a:ext cx="421910" cy="806564"/>
            <a:chOff x="2239698" y="3140967"/>
            <a:chExt cx="421910" cy="806564"/>
          </a:xfrm>
        </p:grpSpPr>
        <p:sp>
          <p:nvSpPr>
            <p:cNvPr id="14" name="Flecha derecha 22"/>
            <p:cNvSpPr/>
            <p:nvPr/>
          </p:nvSpPr>
          <p:spPr>
            <a:xfrm rot="16200000">
              <a:off x="2230731" y="3249988"/>
              <a:ext cx="432048" cy="214005"/>
            </a:xfrm>
            <a:prstGeom prst="right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5" name="CuadroTexto 23"/>
            <p:cNvSpPr txBox="1"/>
            <p:nvPr/>
          </p:nvSpPr>
          <p:spPr>
            <a:xfrm>
              <a:off x="2239698" y="3578199"/>
              <a:ext cx="421910" cy="369332"/>
            </a:xfrm>
            <a:prstGeom prst="rect">
              <a:avLst/>
            </a:prstGeom>
            <a:noFill/>
          </p:spPr>
          <p:txBody>
            <a:bodyPr wrap="none" rtlCol="0">
              <a:spAutoFit/>
            </a:bodyPr>
            <a:lstStyle/>
            <a:p>
              <a:r>
                <a:rPr lang="es-MX" dirty="0"/>
                <a:t>K2</a:t>
              </a:r>
            </a:p>
          </p:txBody>
        </p:sp>
      </p:grpSp>
    </p:spTree>
    <p:extLst>
      <p:ext uri="{BB962C8B-B14F-4D97-AF65-F5344CB8AC3E}">
        <p14:creationId xmlns:p14="http://schemas.microsoft.com/office/powerpoint/2010/main" val="4922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4.58333E-6 -4.07407E-6 L 0.09466 -0.00347 " pathEditMode="relative" rAng="0" ptsTypes="AA">
                                      <p:cBhvr>
                                        <p:cTn id="6" dur="2000" fill="hold"/>
                                        <p:tgtEl>
                                          <p:spTgt spid="10"/>
                                        </p:tgtEl>
                                        <p:attrNameLst>
                                          <p:attrName>ppt_x</p:attrName>
                                          <p:attrName>ppt_y</p:attrName>
                                        </p:attrNameLst>
                                      </p:cBhvr>
                                      <p:rCtr x="4727" y="-185"/>
                                    </p:animMotion>
                                  </p:childTnLst>
                                </p:cTn>
                              </p:par>
                              <p:par>
                                <p:cTn id="7" presetID="63" presetClass="path" presetSubtype="0" accel="50000" decel="50000" fill="hold" nodeType="withEffect">
                                  <p:stCondLst>
                                    <p:cond delay="0"/>
                                  </p:stCondLst>
                                  <p:childTnLst>
                                    <p:animMotion origin="layout" path="M -3.33333E-6 4.81481E-6 L 0.09219 0.00416 " pathEditMode="relative" rAng="0" ptsTypes="AA">
                                      <p:cBhvr>
                                        <p:cTn id="8" dur="2000" fill="hold"/>
                                        <p:tgtEl>
                                          <p:spTgt spid="13"/>
                                        </p:tgtEl>
                                        <p:attrNameLst>
                                          <p:attrName>ppt_x</p:attrName>
                                          <p:attrName>ppt_y</p:attrName>
                                        </p:attrNameLst>
                                      </p:cBhvr>
                                      <p:rCtr x="4609"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24EB668B-3EE8-4D7D-A4DA-3D754DF3724F}"/>
              </a:ext>
            </a:extLst>
          </p:cNvPr>
          <p:cNvSpPr txBox="1">
            <a:spLocks/>
          </p:cNvSpPr>
          <p:nvPr/>
        </p:nvSpPr>
        <p:spPr>
          <a:xfrm>
            <a:off x="2207568" y="908720"/>
            <a:ext cx="1262214" cy="484928"/>
          </a:xfrm>
          <a:prstGeom prst="rect">
            <a:avLst/>
          </a:prstGeom>
        </p:spPr>
        <p:txBody>
          <a:bodyPr vert="horz" lIns="91440" tIns="45720" rIns="91440" bIns="45720" rtlCol="0" anchor="t">
            <a:normAutofit/>
          </a:bodyPr>
          <a:lst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s-MX" sz="2800" dirty="0">
                <a:latin typeface="Arial" panose="020B0604020202020204" pitchFamily="34" charset="0"/>
                <a:cs typeface="Arial" panose="020B0604020202020204" pitchFamily="34" charset="0"/>
              </a:rPr>
              <a:t>0011B</a:t>
            </a:r>
          </a:p>
        </p:txBody>
      </p:sp>
      <p:sp>
        <p:nvSpPr>
          <p:cNvPr id="5" name="Título 1">
            <a:extLst>
              <a:ext uri="{FF2B5EF4-FFF2-40B4-BE49-F238E27FC236}">
                <a16:creationId xmlns:a16="http://schemas.microsoft.com/office/drawing/2014/main" id="{24EB668B-3EE8-4D7D-A4DA-3D754DF3724F}"/>
              </a:ext>
            </a:extLst>
          </p:cNvPr>
          <p:cNvSpPr txBox="1">
            <a:spLocks/>
          </p:cNvSpPr>
          <p:nvPr/>
        </p:nvSpPr>
        <p:spPr>
          <a:xfrm>
            <a:off x="2207569" y="1393648"/>
            <a:ext cx="3059895" cy="432048"/>
          </a:xfrm>
          <a:prstGeom prst="rect">
            <a:avLst/>
          </a:prstGeom>
        </p:spPr>
        <p:txBody>
          <a:bodyPr vert="horz" lIns="91440" tIns="45720" rIns="91440" bIns="45720" rtlCol="0" anchor="t">
            <a:normAutofit fontScale="92500" lnSpcReduction="10000"/>
          </a:bodyPr>
          <a:lst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s-MX"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Comportamiento:</a:t>
            </a:r>
          </a:p>
        </p:txBody>
      </p:sp>
      <p:graphicFrame>
        <p:nvGraphicFramePr>
          <p:cNvPr id="6" name="Tabla 2"/>
          <p:cNvGraphicFramePr>
            <a:graphicFrameLocks noGrp="1"/>
          </p:cNvGraphicFramePr>
          <p:nvPr>
            <p:extLst/>
          </p:nvPr>
        </p:nvGraphicFramePr>
        <p:xfrm>
          <a:off x="3179037" y="1830348"/>
          <a:ext cx="5632810" cy="936104"/>
        </p:xfrm>
        <a:graphic>
          <a:graphicData uri="http://schemas.openxmlformats.org/drawingml/2006/table">
            <a:tbl>
              <a:tblPr firstRow="1" bandRow="1">
                <a:tableStyleId>{616DA210-FB5B-4158-B5E0-FEB733F419BA}</a:tableStyleId>
              </a:tblPr>
              <a:tblGrid>
                <a:gridCol w="1126562">
                  <a:extLst>
                    <a:ext uri="{9D8B030D-6E8A-4147-A177-3AD203B41FA5}">
                      <a16:colId xmlns:a16="http://schemas.microsoft.com/office/drawing/2014/main" val="3532177078"/>
                    </a:ext>
                  </a:extLst>
                </a:gridCol>
                <a:gridCol w="1126562">
                  <a:extLst>
                    <a:ext uri="{9D8B030D-6E8A-4147-A177-3AD203B41FA5}">
                      <a16:colId xmlns:a16="http://schemas.microsoft.com/office/drawing/2014/main" val="4156107398"/>
                    </a:ext>
                  </a:extLst>
                </a:gridCol>
                <a:gridCol w="1126562">
                  <a:extLst>
                    <a:ext uri="{9D8B030D-6E8A-4147-A177-3AD203B41FA5}">
                      <a16:colId xmlns:a16="http://schemas.microsoft.com/office/drawing/2014/main" val="1625681000"/>
                    </a:ext>
                  </a:extLst>
                </a:gridCol>
                <a:gridCol w="1126562">
                  <a:extLst>
                    <a:ext uri="{9D8B030D-6E8A-4147-A177-3AD203B41FA5}">
                      <a16:colId xmlns:a16="http://schemas.microsoft.com/office/drawing/2014/main" val="1133535362"/>
                    </a:ext>
                  </a:extLst>
                </a:gridCol>
                <a:gridCol w="1126562">
                  <a:extLst>
                    <a:ext uri="{9D8B030D-6E8A-4147-A177-3AD203B41FA5}">
                      <a16:colId xmlns:a16="http://schemas.microsoft.com/office/drawing/2014/main" val="3346985461"/>
                    </a:ext>
                  </a:extLst>
                </a:gridCol>
              </a:tblGrid>
              <a:tr h="936104">
                <a:tc>
                  <a:txBody>
                    <a:bodyPr/>
                    <a:lstStyle/>
                    <a:p>
                      <a:pPr algn="ctr"/>
                      <a:r>
                        <a:rPr lang="es-MX" sz="4200" dirty="0" smtClean="0"/>
                        <a:t>0</a:t>
                      </a:r>
                      <a:endParaRPr lang="es-MX" sz="4200" dirty="0"/>
                    </a:p>
                  </a:txBody>
                  <a:tcPr marL="137555" marR="137555" marT="68778" marB="68778" anchor="ctr"/>
                </a:tc>
                <a:tc>
                  <a:txBody>
                    <a:bodyPr/>
                    <a:lstStyle/>
                    <a:p>
                      <a:pPr algn="ctr"/>
                      <a:r>
                        <a:rPr lang="es-MX" sz="4200" dirty="0" smtClean="0"/>
                        <a:t>0</a:t>
                      </a:r>
                      <a:endParaRPr lang="es-MX" sz="4200" dirty="0"/>
                    </a:p>
                  </a:txBody>
                  <a:tcPr marL="137555" marR="137555" marT="68778" marB="68778" anchor="ctr"/>
                </a:tc>
                <a:tc>
                  <a:txBody>
                    <a:bodyPr/>
                    <a:lstStyle/>
                    <a:p>
                      <a:pPr algn="ctr"/>
                      <a:r>
                        <a:rPr lang="es-MX" sz="4200" dirty="0" smtClean="0"/>
                        <a:t>1</a:t>
                      </a:r>
                      <a:endParaRPr lang="es-MX" sz="4200" dirty="0"/>
                    </a:p>
                  </a:txBody>
                  <a:tcPr marL="137555" marR="137555" marT="68778" marB="68778" anchor="ctr"/>
                </a:tc>
                <a:tc>
                  <a:txBody>
                    <a:bodyPr/>
                    <a:lstStyle/>
                    <a:p>
                      <a:pPr algn="ctr"/>
                      <a:r>
                        <a:rPr lang="es-MX" sz="4200" dirty="0" smtClean="0"/>
                        <a:t>1</a:t>
                      </a:r>
                      <a:endParaRPr lang="es-MX" sz="4200" dirty="0"/>
                    </a:p>
                  </a:txBody>
                  <a:tcPr marL="137555" marR="137555" marT="68778" marB="68778" anchor="ctr"/>
                </a:tc>
                <a:tc>
                  <a:txBody>
                    <a:bodyPr/>
                    <a:lstStyle/>
                    <a:p>
                      <a:pPr algn="ctr"/>
                      <a:r>
                        <a:rPr lang="es-MX" sz="4200" dirty="0" smtClean="0"/>
                        <a:t>B</a:t>
                      </a:r>
                      <a:endParaRPr lang="es-MX" sz="4200" dirty="0"/>
                    </a:p>
                  </a:txBody>
                  <a:tcPr marL="137555" marR="137555" marT="68778" marB="68778" anchor="ctr"/>
                </a:tc>
                <a:extLst>
                  <a:ext uri="{0D108BD9-81ED-4DB2-BD59-A6C34878D82A}">
                    <a16:rowId xmlns:a16="http://schemas.microsoft.com/office/drawing/2014/main" val="304571736"/>
                  </a:ext>
                </a:extLst>
              </a:tr>
            </a:tbl>
          </a:graphicData>
        </a:graphic>
      </p:graphicFrame>
      <p:graphicFrame>
        <p:nvGraphicFramePr>
          <p:cNvPr id="7" name="Tabla 11"/>
          <p:cNvGraphicFramePr>
            <a:graphicFrameLocks noGrp="1"/>
          </p:cNvGraphicFramePr>
          <p:nvPr>
            <p:extLst/>
          </p:nvPr>
        </p:nvGraphicFramePr>
        <p:xfrm>
          <a:off x="3199494" y="3717032"/>
          <a:ext cx="5632810" cy="936104"/>
        </p:xfrm>
        <a:graphic>
          <a:graphicData uri="http://schemas.openxmlformats.org/drawingml/2006/table">
            <a:tbl>
              <a:tblPr firstRow="1" bandRow="1">
                <a:tableStyleId>{616DA210-FB5B-4158-B5E0-FEB733F419BA}</a:tableStyleId>
              </a:tblPr>
              <a:tblGrid>
                <a:gridCol w="1126562">
                  <a:extLst>
                    <a:ext uri="{9D8B030D-6E8A-4147-A177-3AD203B41FA5}">
                      <a16:colId xmlns:a16="http://schemas.microsoft.com/office/drawing/2014/main" val="3532177078"/>
                    </a:ext>
                  </a:extLst>
                </a:gridCol>
                <a:gridCol w="1126562">
                  <a:extLst>
                    <a:ext uri="{9D8B030D-6E8A-4147-A177-3AD203B41FA5}">
                      <a16:colId xmlns:a16="http://schemas.microsoft.com/office/drawing/2014/main" val="4156107398"/>
                    </a:ext>
                  </a:extLst>
                </a:gridCol>
                <a:gridCol w="1126562">
                  <a:extLst>
                    <a:ext uri="{9D8B030D-6E8A-4147-A177-3AD203B41FA5}">
                      <a16:colId xmlns:a16="http://schemas.microsoft.com/office/drawing/2014/main" val="1625681000"/>
                    </a:ext>
                  </a:extLst>
                </a:gridCol>
                <a:gridCol w="1126562">
                  <a:extLst>
                    <a:ext uri="{9D8B030D-6E8A-4147-A177-3AD203B41FA5}">
                      <a16:colId xmlns:a16="http://schemas.microsoft.com/office/drawing/2014/main" val="1133535362"/>
                    </a:ext>
                  </a:extLst>
                </a:gridCol>
                <a:gridCol w="1126562">
                  <a:extLst>
                    <a:ext uri="{9D8B030D-6E8A-4147-A177-3AD203B41FA5}">
                      <a16:colId xmlns:a16="http://schemas.microsoft.com/office/drawing/2014/main" val="3346985461"/>
                    </a:ext>
                  </a:extLst>
                </a:gridCol>
              </a:tblGrid>
              <a:tr h="936104">
                <a:tc>
                  <a:txBody>
                    <a:bodyPr/>
                    <a:lstStyle/>
                    <a:p>
                      <a:pPr algn="ctr"/>
                      <a:r>
                        <a:rPr lang="es-MX" sz="4200" dirty="0" smtClean="0"/>
                        <a:t>X</a:t>
                      </a:r>
                      <a:endParaRPr lang="es-MX" sz="4200" dirty="0"/>
                    </a:p>
                  </a:txBody>
                  <a:tcPr marL="137555" marR="137555" marT="68778" marB="68778" anchor="ctr"/>
                </a:tc>
                <a:tc>
                  <a:txBody>
                    <a:bodyPr/>
                    <a:lstStyle/>
                    <a:p>
                      <a:pPr algn="ctr"/>
                      <a:r>
                        <a:rPr lang="es-MX" sz="4200" dirty="0" smtClean="0"/>
                        <a:t>X</a:t>
                      </a:r>
                      <a:endParaRPr lang="es-MX" sz="4200" dirty="0"/>
                    </a:p>
                  </a:txBody>
                  <a:tcPr marL="137555" marR="137555" marT="68778" marB="68778" anchor="ctr"/>
                </a:tc>
                <a:tc>
                  <a:txBody>
                    <a:bodyPr/>
                    <a:lstStyle/>
                    <a:p>
                      <a:pPr algn="ctr"/>
                      <a:r>
                        <a:rPr lang="es-MX" sz="4200" dirty="0" smtClean="0"/>
                        <a:t>B</a:t>
                      </a:r>
                      <a:endParaRPr lang="es-MX" sz="4200" dirty="0"/>
                    </a:p>
                  </a:txBody>
                  <a:tcPr marL="137555" marR="137555" marT="68778" marB="68778" anchor="ctr"/>
                </a:tc>
                <a:tc>
                  <a:txBody>
                    <a:bodyPr/>
                    <a:lstStyle/>
                    <a:p>
                      <a:pPr algn="ctr"/>
                      <a:r>
                        <a:rPr lang="es-MX" sz="4200" dirty="0" smtClean="0"/>
                        <a:t>B</a:t>
                      </a:r>
                      <a:endParaRPr lang="es-MX" sz="4200" dirty="0"/>
                    </a:p>
                  </a:txBody>
                  <a:tcPr marL="137555" marR="137555" marT="68778" marB="68778" anchor="ctr"/>
                </a:tc>
                <a:tc>
                  <a:txBody>
                    <a:bodyPr/>
                    <a:lstStyle/>
                    <a:p>
                      <a:pPr algn="ctr"/>
                      <a:r>
                        <a:rPr lang="es-MX" sz="4200" dirty="0" smtClean="0"/>
                        <a:t>B</a:t>
                      </a:r>
                      <a:endParaRPr lang="es-MX" sz="4200" dirty="0"/>
                    </a:p>
                  </a:txBody>
                  <a:tcPr marL="137555" marR="137555" marT="68778" marB="68778" anchor="ctr"/>
                </a:tc>
                <a:extLst>
                  <a:ext uri="{0D108BD9-81ED-4DB2-BD59-A6C34878D82A}">
                    <a16:rowId xmlns:a16="http://schemas.microsoft.com/office/drawing/2014/main" val="304571736"/>
                  </a:ext>
                </a:extLst>
              </a:tr>
            </a:tbl>
          </a:graphicData>
        </a:graphic>
      </p:graphicFrame>
      <p:sp>
        <p:nvSpPr>
          <p:cNvPr id="8" name="Rectángulo 13"/>
          <p:cNvSpPr/>
          <p:nvPr/>
        </p:nvSpPr>
        <p:spPr>
          <a:xfrm>
            <a:off x="2207568" y="5517233"/>
            <a:ext cx="8352928" cy="830997"/>
          </a:xfrm>
          <a:prstGeom prst="rect">
            <a:avLst/>
          </a:prstGeom>
        </p:spPr>
        <p:txBody>
          <a:bodyPr wrap="square">
            <a:spAutoFit/>
          </a:bodyPr>
          <a:lstStyle/>
          <a:p>
            <a:pPr algn="just"/>
            <a:r>
              <a:rPr lang="es-MX" sz="2400" dirty="0">
                <a:latin typeface="Arial" panose="020B0604020202020204" pitchFamily="34" charset="0"/>
                <a:cs typeface="Arial" panose="020B0604020202020204" pitchFamily="34" charset="0"/>
              </a:rPr>
              <a:t>3.- Si se encuentra un ‘1’ y ‘B’ la primera permanece estática y la segunda se mueve hacia la izquierda.</a:t>
            </a:r>
          </a:p>
        </p:txBody>
      </p:sp>
      <p:grpSp>
        <p:nvGrpSpPr>
          <p:cNvPr id="9" name="Grupo 24"/>
          <p:cNvGrpSpPr/>
          <p:nvPr/>
        </p:nvGrpSpPr>
        <p:grpSpPr>
          <a:xfrm>
            <a:off x="5769572" y="2767977"/>
            <a:ext cx="421910" cy="806563"/>
            <a:chOff x="1576065" y="3140968"/>
            <a:chExt cx="421910" cy="806563"/>
          </a:xfrm>
        </p:grpSpPr>
        <p:sp>
          <p:nvSpPr>
            <p:cNvPr id="10" name="Flecha derecha 25"/>
            <p:cNvSpPr/>
            <p:nvPr/>
          </p:nvSpPr>
          <p:spPr>
            <a:xfrm rot="16200000">
              <a:off x="1591835" y="3249989"/>
              <a:ext cx="432048" cy="214005"/>
            </a:xfrm>
            <a:prstGeom prst="right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1" name="CuadroTexto 26"/>
            <p:cNvSpPr txBox="1"/>
            <p:nvPr/>
          </p:nvSpPr>
          <p:spPr>
            <a:xfrm>
              <a:off x="1576065" y="3578199"/>
              <a:ext cx="421910" cy="369332"/>
            </a:xfrm>
            <a:prstGeom prst="rect">
              <a:avLst/>
            </a:prstGeom>
            <a:noFill/>
          </p:spPr>
          <p:txBody>
            <a:bodyPr wrap="none" rtlCol="0">
              <a:spAutoFit/>
            </a:bodyPr>
            <a:lstStyle/>
            <a:p>
              <a:r>
                <a:rPr lang="es-MX" dirty="0"/>
                <a:t>K1</a:t>
              </a:r>
            </a:p>
          </p:txBody>
        </p:sp>
      </p:grpSp>
      <p:grpSp>
        <p:nvGrpSpPr>
          <p:cNvPr id="12" name="Grupo 27"/>
          <p:cNvGrpSpPr/>
          <p:nvPr/>
        </p:nvGrpSpPr>
        <p:grpSpPr>
          <a:xfrm>
            <a:off x="5803935" y="4671885"/>
            <a:ext cx="421910" cy="806564"/>
            <a:chOff x="2239698" y="3140967"/>
            <a:chExt cx="421910" cy="806564"/>
          </a:xfrm>
        </p:grpSpPr>
        <p:sp>
          <p:nvSpPr>
            <p:cNvPr id="13" name="Flecha derecha 28"/>
            <p:cNvSpPr/>
            <p:nvPr/>
          </p:nvSpPr>
          <p:spPr>
            <a:xfrm rot="16200000">
              <a:off x="2230731" y="3249988"/>
              <a:ext cx="432048" cy="214005"/>
            </a:xfrm>
            <a:prstGeom prst="right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4" name="CuadroTexto 29"/>
            <p:cNvSpPr txBox="1"/>
            <p:nvPr/>
          </p:nvSpPr>
          <p:spPr>
            <a:xfrm>
              <a:off x="2239698" y="3578199"/>
              <a:ext cx="421910" cy="369332"/>
            </a:xfrm>
            <a:prstGeom prst="rect">
              <a:avLst/>
            </a:prstGeom>
            <a:noFill/>
          </p:spPr>
          <p:txBody>
            <a:bodyPr wrap="none" rtlCol="0">
              <a:spAutoFit/>
            </a:bodyPr>
            <a:lstStyle/>
            <a:p>
              <a:r>
                <a:rPr lang="es-MX" dirty="0"/>
                <a:t>K2</a:t>
              </a:r>
            </a:p>
          </p:txBody>
        </p:sp>
      </p:grpSp>
      <p:sp>
        <p:nvSpPr>
          <p:cNvPr id="15" name="Rectángulo 30"/>
          <p:cNvSpPr/>
          <p:nvPr/>
        </p:nvSpPr>
        <p:spPr>
          <a:xfrm>
            <a:off x="2207568" y="5517233"/>
            <a:ext cx="8352928" cy="1200329"/>
          </a:xfrm>
          <a:prstGeom prst="rect">
            <a:avLst/>
          </a:prstGeom>
        </p:spPr>
        <p:txBody>
          <a:bodyPr wrap="square">
            <a:spAutoFit/>
          </a:bodyPr>
          <a:lstStyle/>
          <a:p>
            <a:pPr algn="just"/>
            <a:r>
              <a:rPr lang="es-MX" sz="2400" dirty="0">
                <a:latin typeface="Arial" panose="020B0604020202020204" pitchFamily="34" charset="0"/>
                <a:cs typeface="Arial" panose="020B0604020202020204" pitchFamily="34" charset="0"/>
              </a:rPr>
              <a:t>2.-Realizar un ciclo “Mientras el símbolo de entrada sea ‘0’ en la primera cinta y ‘B’ en la segunda, la 1° avanza hacia la derecha y la 2° escribe símbolos de control (X)”.</a:t>
            </a:r>
          </a:p>
        </p:txBody>
      </p:sp>
      <p:sp>
        <p:nvSpPr>
          <p:cNvPr id="16" name="1 Título"/>
          <p:cNvSpPr>
            <a:spLocks noGrp="1"/>
          </p:cNvSpPr>
          <p:nvPr>
            <p:ph type="title"/>
          </p:nvPr>
        </p:nvSpPr>
        <p:spPr>
          <a:xfrm>
            <a:off x="2135560" y="113649"/>
            <a:ext cx="7719764" cy="654968"/>
          </a:xfrm>
        </p:spPr>
        <p:txBody>
          <a:bodyPr>
            <a:normAutofit/>
          </a:bodyPr>
          <a:lstStyle/>
          <a:p>
            <a:r>
              <a:rPr lang="es-MX" b="1" dirty="0" smtClean="0">
                <a:effectLst>
                  <a:outerShdw blurRad="38100" dist="38100" dir="2700000" algn="tl">
                    <a:srgbClr val="000000">
                      <a:alpha val="43137"/>
                    </a:srgbClr>
                  </a:outerShdw>
                </a:effectLst>
              </a:rPr>
              <a:t>Ejemplo:</a:t>
            </a:r>
            <a:endParaRPr lang="es-MX"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2323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35" presetClass="path" presetSubtype="0" accel="50000" decel="50000" fill="hold" nodeType="withEffect">
                                  <p:stCondLst>
                                    <p:cond delay="0"/>
                                  </p:stCondLst>
                                  <p:childTnLst>
                                    <p:animMotion origin="layout" path="M 6.25E-7 3.7037E-6 L -0.09141 -0.0007 " pathEditMode="relative" rAng="0" ptsTypes="AA">
                                      <p:cBhvr>
                                        <p:cTn id="13" dur="2000" fill="hold"/>
                                        <p:tgtEl>
                                          <p:spTgt spid="12"/>
                                        </p:tgtEl>
                                        <p:attrNameLst>
                                          <p:attrName>ppt_x</p:attrName>
                                          <p:attrName>ppt_y</p:attrName>
                                        </p:attrNameLst>
                                      </p:cBhvr>
                                      <p:rCtr x="-4570"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2135560" y="113649"/>
            <a:ext cx="7719764" cy="654968"/>
          </a:xfrm>
        </p:spPr>
        <p:txBody>
          <a:bodyPr>
            <a:normAutofit/>
          </a:bodyPr>
          <a:lstStyle/>
          <a:p>
            <a:r>
              <a:rPr lang="es-MX" b="1" dirty="0" smtClean="0">
                <a:effectLst>
                  <a:outerShdw blurRad="38100" dist="38100" dir="2700000" algn="tl">
                    <a:srgbClr val="000000">
                      <a:alpha val="43137"/>
                    </a:srgbClr>
                  </a:outerShdw>
                </a:effectLst>
              </a:rPr>
              <a:t>Ejemplo:</a:t>
            </a:r>
            <a:endParaRPr lang="es-MX" b="1" dirty="0">
              <a:effectLst>
                <a:outerShdw blurRad="38100" dist="38100" dir="2700000" algn="tl">
                  <a:srgbClr val="000000">
                    <a:alpha val="43137"/>
                  </a:srgbClr>
                </a:outerShdw>
              </a:effectLst>
            </a:endParaRPr>
          </a:p>
        </p:txBody>
      </p:sp>
      <p:sp>
        <p:nvSpPr>
          <p:cNvPr id="5" name="Título 1">
            <a:extLst>
              <a:ext uri="{FF2B5EF4-FFF2-40B4-BE49-F238E27FC236}">
                <a16:creationId xmlns:a16="http://schemas.microsoft.com/office/drawing/2014/main" id="{24EB668B-3EE8-4D7D-A4DA-3D754DF3724F}"/>
              </a:ext>
            </a:extLst>
          </p:cNvPr>
          <p:cNvSpPr txBox="1">
            <a:spLocks/>
          </p:cNvSpPr>
          <p:nvPr/>
        </p:nvSpPr>
        <p:spPr>
          <a:xfrm>
            <a:off x="2207568" y="908720"/>
            <a:ext cx="1262214" cy="484928"/>
          </a:xfrm>
          <a:prstGeom prst="rect">
            <a:avLst/>
          </a:prstGeom>
        </p:spPr>
        <p:txBody>
          <a:bodyPr vert="horz" lIns="91440" tIns="45720" rIns="91440" bIns="45720" rtlCol="0" anchor="t">
            <a:normAutofit/>
          </a:bodyPr>
          <a:lst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s-MX" sz="2800" dirty="0">
                <a:latin typeface="Arial" panose="020B0604020202020204" pitchFamily="34" charset="0"/>
                <a:cs typeface="Arial" panose="020B0604020202020204" pitchFamily="34" charset="0"/>
              </a:rPr>
              <a:t>0011B</a:t>
            </a:r>
          </a:p>
        </p:txBody>
      </p:sp>
      <p:sp>
        <p:nvSpPr>
          <p:cNvPr id="6" name="Título 1">
            <a:extLst>
              <a:ext uri="{FF2B5EF4-FFF2-40B4-BE49-F238E27FC236}">
                <a16:creationId xmlns:a16="http://schemas.microsoft.com/office/drawing/2014/main" id="{24EB668B-3EE8-4D7D-A4DA-3D754DF3724F}"/>
              </a:ext>
            </a:extLst>
          </p:cNvPr>
          <p:cNvSpPr txBox="1">
            <a:spLocks/>
          </p:cNvSpPr>
          <p:nvPr/>
        </p:nvSpPr>
        <p:spPr>
          <a:xfrm>
            <a:off x="2207569" y="1393648"/>
            <a:ext cx="3059895" cy="432048"/>
          </a:xfrm>
          <a:prstGeom prst="rect">
            <a:avLst/>
          </a:prstGeom>
        </p:spPr>
        <p:txBody>
          <a:bodyPr vert="horz" lIns="91440" tIns="45720" rIns="91440" bIns="45720" rtlCol="0" anchor="t">
            <a:normAutofit fontScale="92500" lnSpcReduction="10000"/>
          </a:bodyPr>
          <a:lst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s-MX"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Comportamiento:</a:t>
            </a:r>
          </a:p>
        </p:txBody>
      </p:sp>
      <p:graphicFrame>
        <p:nvGraphicFramePr>
          <p:cNvPr id="7" name="Tabla 2"/>
          <p:cNvGraphicFramePr>
            <a:graphicFrameLocks noGrp="1"/>
          </p:cNvGraphicFramePr>
          <p:nvPr>
            <p:extLst>
              <p:ext uri="{D42A27DB-BD31-4B8C-83A1-F6EECF244321}">
                <p14:modId xmlns:p14="http://schemas.microsoft.com/office/powerpoint/2010/main" val="2335691858"/>
              </p:ext>
            </p:extLst>
          </p:nvPr>
        </p:nvGraphicFramePr>
        <p:xfrm>
          <a:off x="3179037" y="1830348"/>
          <a:ext cx="5632810" cy="936104"/>
        </p:xfrm>
        <a:graphic>
          <a:graphicData uri="http://schemas.openxmlformats.org/drawingml/2006/table">
            <a:tbl>
              <a:tblPr firstRow="1" bandRow="1">
                <a:tableStyleId>{616DA210-FB5B-4158-B5E0-FEB733F419BA}</a:tableStyleId>
              </a:tblPr>
              <a:tblGrid>
                <a:gridCol w="1126562">
                  <a:extLst>
                    <a:ext uri="{9D8B030D-6E8A-4147-A177-3AD203B41FA5}">
                      <a16:colId xmlns:a16="http://schemas.microsoft.com/office/drawing/2014/main" val="3532177078"/>
                    </a:ext>
                  </a:extLst>
                </a:gridCol>
                <a:gridCol w="1126562">
                  <a:extLst>
                    <a:ext uri="{9D8B030D-6E8A-4147-A177-3AD203B41FA5}">
                      <a16:colId xmlns:a16="http://schemas.microsoft.com/office/drawing/2014/main" val="4156107398"/>
                    </a:ext>
                  </a:extLst>
                </a:gridCol>
                <a:gridCol w="1126562">
                  <a:extLst>
                    <a:ext uri="{9D8B030D-6E8A-4147-A177-3AD203B41FA5}">
                      <a16:colId xmlns:a16="http://schemas.microsoft.com/office/drawing/2014/main" val="1625681000"/>
                    </a:ext>
                  </a:extLst>
                </a:gridCol>
                <a:gridCol w="1126562">
                  <a:extLst>
                    <a:ext uri="{9D8B030D-6E8A-4147-A177-3AD203B41FA5}">
                      <a16:colId xmlns:a16="http://schemas.microsoft.com/office/drawing/2014/main" val="1133535362"/>
                    </a:ext>
                  </a:extLst>
                </a:gridCol>
                <a:gridCol w="1126562">
                  <a:extLst>
                    <a:ext uri="{9D8B030D-6E8A-4147-A177-3AD203B41FA5}">
                      <a16:colId xmlns:a16="http://schemas.microsoft.com/office/drawing/2014/main" val="3346985461"/>
                    </a:ext>
                  </a:extLst>
                </a:gridCol>
              </a:tblGrid>
              <a:tr h="936104">
                <a:tc>
                  <a:txBody>
                    <a:bodyPr/>
                    <a:lstStyle/>
                    <a:p>
                      <a:pPr algn="ctr"/>
                      <a:r>
                        <a:rPr lang="es-MX" sz="4200" dirty="0" smtClean="0"/>
                        <a:t>0</a:t>
                      </a:r>
                      <a:endParaRPr lang="es-MX" sz="4200" dirty="0"/>
                    </a:p>
                  </a:txBody>
                  <a:tcPr marL="137555" marR="137555" marT="68778" marB="68778" anchor="ctr"/>
                </a:tc>
                <a:tc>
                  <a:txBody>
                    <a:bodyPr/>
                    <a:lstStyle/>
                    <a:p>
                      <a:pPr algn="ctr"/>
                      <a:r>
                        <a:rPr lang="es-MX" sz="4200" dirty="0" smtClean="0"/>
                        <a:t>0</a:t>
                      </a:r>
                      <a:endParaRPr lang="es-MX" sz="4200" dirty="0"/>
                    </a:p>
                  </a:txBody>
                  <a:tcPr marL="137555" marR="137555" marT="68778" marB="68778" anchor="ctr"/>
                </a:tc>
                <a:tc>
                  <a:txBody>
                    <a:bodyPr/>
                    <a:lstStyle/>
                    <a:p>
                      <a:pPr algn="ctr"/>
                      <a:r>
                        <a:rPr lang="es-MX" sz="4200" dirty="0" smtClean="0"/>
                        <a:t>1</a:t>
                      </a:r>
                      <a:endParaRPr lang="es-MX" sz="4200" dirty="0"/>
                    </a:p>
                  </a:txBody>
                  <a:tcPr marL="137555" marR="137555" marT="68778" marB="68778" anchor="ctr"/>
                </a:tc>
                <a:tc>
                  <a:txBody>
                    <a:bodyPr/>
                    <a:lstStyle/>
                    <a:p>
                      <a:pPr algn="ctr"/>
                      <a:r>
                        <a:rPr lang="es-MX" sz="4200" dirty="0" smtClean="0"/>
                        <a:t>1</a:t>
                      </a:r>
                      <a:endParaRPr lang="es-MX" sz="4200" dirty="0"/>
                    </a:p>
                  </a:txBody>
                  <a:tcPr marL="137555" marR="137555" marT="68778" marB="68778" anchor="ctr"/>
                </a:tc>
                <a:tc>
                  <a:txBody>
                    <a:bodyPr/>
                    <a:lstStyle/>
                    <a:p>
                      <a:pPr algn="ctr"/>
                      <a:r>
                        <a:rPr lang="es-MX" sz="4200" dirty="0" smtClean="0"/>
                        <a:t>B</a:t>
                      </a:r>
                      <a:endParaRPr lang="es-MX" sz="4200" dirty="0"/>
                    </a:p>
                  </a:txBody>
                  <a:tcPr marL="137555" marR="137555" marT="68778" marB="68778" anchor="ctr"/>
                </a:tc>
                <a:extLst>
                  <a:ext uri="{0D108BD9-81ED-4DB2-BD59-A6C34878D82A}">
                    <a16:rowId xmlns:a16="http://schemas.microsoft.com/office/drawing/2014/main" val="304571736"/>
                  </a:ext>
                </a:extLst>
              </a:tr>
            </a:tbl>
          </a:graphicData>
        </a:graphic>
      </p:graphicFrame>
      <p:graphicFrame>
        <p:nvGraphicFramePr>
          <p:cNvPr id="8" name="Tabla 11"/>
          <p:cNvGraphicFramePr>
            <a:graphicFrameLocks noGrp="1"/>
          </p:cNvGraphicFramePr>
          <p:nvPr>
            <p:extLst>
              <p:ext uri="{D42A27DB-BD31-4B8C-83A1-F6EECF244321}">
                <p14:modId xmlns:p14="http://schemas.microsoft.com/office/powerpoint/2010/main" val="3809538221"/>
              </p:ext>
            </p:extLst>
          </p:nvPr>
        </p:nvGraphicFramePr>
        <p:xfrm>
          <a:off x="3199494" y="3717032"/>
          <a:ext cx="5632810" cy="936104"/>
        </p:xfrm>
        <a:graphic>
          <a:graphicData uri="http://schemas.openxmlformats.org/drawingml/2006/table">
            <a:tbl>
              <a:tblPr firstRow="1" bandRow="1">
                <a:tableStyleId>{616DA210-FB5B-4158-B5E0-FEB733F419BA}</a:tableStyleId>
              </a:tblPr>
              <a:tblGrid>
                <a:gridCol w="1126562">
                  <a:extLst>
                    <a:ext uri="{9D8B030D-6E8A-4147-A177-3AD203B41FA5}">
                      <a16:colId xmlns:a16="http://schemas.microsoft.com/office/drawing/2014/main" val="3532177078"/>
                    </a:ext>
                  </a:extLst>
                </a:gridCol>
                <a:gridCol w="1126562">
                  <a:extLst>
                    <a:ext uri="{9D8B030D-6E8A-4147-A177-3AD203B41FA5}">
                      <a16:colId xmlns:a16="http://schemas.microsoft.com/office/drawing/2014/main" val="4156107398"/>
                    </a:ext>
                  </a:extLst>
                </a:gridCol>
                <a:gridCol w="1126562">
                  <a:extLst>
                    <a:ext uri="{9D8B030D-6E8A-4147-A177-3AD203B41FA5}">
                      <a16:colId xmlns:a16="http://schemas.microsoft.com/office/drawing/2014/main" val="1625681000"/>
                    </a:ext>
                  </a:extLst>
                </a:gridCol>
                <a:gridCol w="1126562">
                  <a:extLst>
                    <a:ext uri="{9D8B030D-6E8A-4147-A177-3AD203B41FA5}">
                      <a16:colId xmlns:a16="http://schemas.microsoft.com/office/drawing/2014/main" val="1133535362"/>
                    </a:ext>
                  </a:extLst>
                </a:gridCol>
                <a:gridCol w="1126562">
                  <a:extLst>
                    <a:ext uri="{9D8B030D-6E8A-4147-A177-3AD203B41FA5}">
                      <a16:colId xmlns:a16="http://schemas.microsoft.com/office/drawing/2014/main" val="3346985461"/>
                    </a:ext>
                  </a:extLst>
                </a:gridCol>
              </a:tblGrid>
              <a:tr h="936104">
                <a:tc>
                  <a:txBody>
                    <a:bodyPr/>
                    <a:lstStyle/>
                    <a:p>
                      <a:pPr algn="ctr"/>
                      <a:r>
                        <a:rPr lang="es-MX" sz="4200" dirty="0" smtClean="0"/>
                        <a:t>X</a:t>
                      </a:r>
                      <a:endParaRPr lang="es-MX" sz="4200" dirty="0"/>
                    </a:p>
                  </a:txBody>
                  <a:tcPr marL="137555" marR="137555" marT="68778" marB="68778" anchor="ctr"/>
                </a:tc>
                <a:tc>
                  <a:txBody>
                    <a:bodyPr/>
                    <a:lstStyle/>
                    <a:p>
                      <a:pPr algn="ctr"/>
                      <a:r>
                        <a:rPr lang="es-MX" sz="4200" dirty="0" smtClean="0"/>
                        <a:t>X</a:t>
                      </a:r>
                      <a:endParaRPr lang="es-MX" sz="4200" dirty="0"/>
                    </a:p>
                  </a:txBody>
                  <a:tcPr marL="137555" marR="137555" marT="68778" marB="68778" anchor="ctr"/>
                </a:tc>
                <a:tc>
                  <a:txBody>
                    <a:bodyPr/>
                    <a:lstStyle/>
                    <a:p>
                      <a:pPr algn="ctr"/>
                      <a:r>
                        <a:rPr lang="es-MX" sz="4200" dirty="0" smtClean="0"/>
                        <a:t>B</a:t>
                      </a:r>
                      <a:endParaRPr lang="es-MX" sz="4200" dirty="0"/>
                    </a:p>
                  </a:txBody>
                  <a:tcPr marL="137555" marR="137555" marT="68778" marB="68778" anchor="ctr"/>
                </a:tc>
                <a:tc>
                  <a:txBody>
                    <a:bodyPr/>
                    <a:lstStyle/>
                    <a:p>
                      <a:pPr algn="ctr"/>
                      <a:r>
                        <a:rPr lang="es-MX" sz="4200" dirty="0" smtClean="0"/>
                        <a:t>B</a:t>
                      </a:r>
                      <a:endParaRPr lang="es-MX" sz="4200" dirty="0"/>
                    </a:p>
                  </a:txBody>
                  <a:tcPr marL="137555" marR="137555" marT="68778" marB="68778" anchor="ctr"/>
                </a:tc>
                <a:tc>
                  <a:txBody>
                    <a:bodyPr/>
                    <a:lstStyle/>
                    <a:p>
                      <a:pPr algn="ctr"/>
                      <a:r>
                        <a:rPr lang="es-MX" sz="4200" dirty="0" smtClean="0"/>
                        <a:t>B</a:t>
                      </a:r>
                      <a:endParaRPr lang="es-MX" sz="4200" dirty="0"/>
                    </a:p>
                  </a:txBody>
                  <a:tcPr marL="137555" marR="137555" marT="68778" marB="68778" anchor="ctr"/>
                </a:tc>
                <a:extLst>
                  <a:ext uri="{0D108BD9-81ED-4DB2-BD59-A6C34878D82A}">
                    <a16:rowId xmlns:a16="http://schemas.microsoft.com/office/drawing/2014/main" val="304571736"/>
                  </a:ext>
                </a:extLst>
              </a:tr>
            </a:tbl>
          </a:graphicData>
        </a:graphic>
      </p:graphicFrame>
      <p:grpSp>
        <p:nvGrpSpPr>
          <p:cNvPr id="9" name="Grupo 24"/>
          <p:cNvGrpSpPr/>
          <p:nvPr/>
        </p:nvGrpSpPr>
        <p:grpSpPr>
          <a:xfrm>
            <a:off x="5769572" y="2767977"/>
            <a:ext cx="421910" cy="806563"/>
            <a:chOff x="1576065" y="3140968"/>
            <a:chExt cx="421910" cy="806563"/>
          </a:xfrm>
        </p:grpSpPr>
        <p:sp>
          <p:nvSpPr>
            <p:cNvPr id="10" name="Flecha derecha 25"/>
            <p:cNvSpPr/>
            <p:nvPr/>
          </p:nvSpPr>
          <p:spPr>
            <a:xfrm rot="16200000">
              <a:off x="1591835" y="3249989"/>
              <a:ext cx="432048" cy="214005"/>
            </a:xfrm>
            <a:prstGeom prst="right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1" name="CuadroTexto 26"/>
            <p:cNvSpPr txBox="1"/>
            <p:nvPr/>
          </p:nvSpPr>
          <p:spPr>
            <a:xfrm>
              <a:off x="1576065" y="3578199"/>
              <a:ext cx="421910" cy="369332"/>
            </a:xfrm>
            <a:prstGeom prst="rect">
              <a:avLst/>
            </a:prstGeom>
            <a:noFill/>
          </p:spPr>
          <p:txBody>
            <a:bodyPr wrap="none" rtlCol="0">
              <a:spAutoFit/>
            </a:bodyPr>
            <a:lstStyle/>
            <a:p>
              <a:r>
                <a:rPr lang="es-MX" dirty="0"/>
                <a:t>K1</a:t>
              </a:r>
            </a:p>
          </p:txBody>
        </p:sp>
      </p:grpSp>
      <p:grpSp>
        <p:nvGrpSpPr>
          <p:cNvPr id="12" name="Grupo 19"/>
          <p:cNvGrpSpPr/>
          <p:nvPr/>
        </p:nvGrpSpPr>
        <p:grpSpPr>
          <a:xfrm>
            <a:off x="4694463" y="4668837"/>
            <a:ext cx="421910" cy="806564"/>
            <a:chOff x="2239698" y="3140967"/>
            <a:chExt cx="421910" cy="806564"/>
          </a:xfrm>
        </p:grpSpPr>
        <p:sp>
          <p:nvSpPr>
            <p:cNvPr id="13" name="Flecha derecha 20"/>
            <p:cNvSpPr/>
            <p:nvPr/>
          </p:nvSpPr>
          <p:spPr>
            <a:xfrm rot="16200000">
              <a:off x="2230731" y="3249988"/>
              <a:ext cx="432048" cy="214005"/>
            </a:xfrm>
            <a:prstGeom prst="right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4" name="CuadroTexto 21"/>
            <p:cNvSpPr txBox="1"/>
            <p:nvPr/>
          </p:nvSpPr>
          <p:spPr>
            <a:xfrm>
              <a:off x="2239698" y="3578199"/>
              <a:ext cx="421910" cy="369332"/>
            </a:xfrm>
            <a:prstGeom prst="rect">
              <a:avLst/>
            </a:prstGeom>
            <a:noFill/>
          </p:spPr>
          <p:txBody>
            <a:bodyPr wrap="none" rtlCol="0">
              <a:spAutoFit/>
            </a:bodyPr>
            <a:lstStyle/>
            <a:p>
              <a:r>
                <a:rPr lang="es-MX" dirty="0"/>
                <a:t>K2</a:t>
              </a:r>
            </a:p>
          </p:txBody>
        </p:sp>
      </p:grpSp>
      <p:sp>
        <p:nvSpPr>
          <p:cNvPr id="15" name="Rectángulo 31"/>
          <p:cNvSpPr/>
          <p:nvPr/>
        </p:nvSpPr>
        <p:spPr>
          <a:xfrm>
            <a:off x="2207568" y="5517233"/>
            <a:ext cx="8352928" cy="830997"/>
          </a:xfrm>
          <a:prstGeom prst="rect">
            <a:avLst/>
          </a:prstGeom>
        </p:spPr>
        <p:txBody>
          <a:bodyPr wrap="square">
            <a:spAutoFit/>
          </a:bodyPr>
          <a:lstStyle/>
          <a:p>
            <a:pPr algn="just"/>
            <a:r>
              <a:rPr lang="es-MX" sz="2400" dirty="0">
                <a:latin typeface="Arial" panose="020B0604020202020204" pitchFamily="34" charset="0"/>
                <a:cs typeface="Arial" panose="020B0604020202020204" pitchFamily="34" charset="0"/>
              </a:rPr>
              <a:t>3.- Si se encuentra un ‘1’ y ‘B’ la primera permanece estática y la segunda se mueve hacia la izquierda.</a:t>
            </a:r>
          </a:p>
        </p:txBody>
      </p:sp>
    </p:spTree>
    <p:extLst>
      <p:ext uri="{BB962C8B-B14F-4D97-AF65-F5344CB8AC3E}">
        <p14:creationId xmlns:p14="http://schemas.microsoft.com/office/powerpoint/2010/main" val="391351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63" presetClass="path" presetSubtype="0" accel="50000" decel="50000" fill="hold" nodeType="withEffect">
                                  <p:stCondLst>
                                    <p:cond delay="0"/>
                                  </p:stCondLst>
                                  <p:childTnLst>
                                    <p:animMotion origin="layout" path="M -4.79167E-6 0 L 0.09532 0.00255 " pathEditMode="relative" rAng="0" ptsTypes="AA">
                                      <p:cBhvr>
                                        <p:cTn id="9" dur="2000" fill="hold"/>
                                        <p:tgtEl>
                                          <p:spTgt spid="9"/>
                                        </p:tgtEl>
                                        <p:attrNameLst>
                                          <p:attrName>ppt_x</p:attrName>
                                          <p:attrName>ppt_y</p:attrName>
                                        </p:attrNameLst>
                                      </p:cBhvr>
                                      <p:rCtr x="4766" y="116"/>
                                    </p:animMotion>
                                  </p:childTnLst>
                                </p:cTn>
                              </p:par>
                              <p:par>
                                <p:cTn id="10" presetID="35" presetClass="path" presetSubtype="0" accel="50000" decel="50000" fill="hold" nodeType="withEffect">
                                  <p:stCondLst>
                                    <p:cond delay="0"/>
                                  </p:stCondLst>
                                  <p:childTnLst>
                                    <p:animMotion origin="layout" path="M -3.75E-6 -3.33333E-6 L -0.09479 -0.00115 " pathEditMode="relative" rAng="0" ptsTypes="AA">
                                      <p:cBhvr>
                                        <p:cTn id="11" dur="2000" fill="hold"/>
                                        <p:tgtEl>
                                          <p:spTgt spid="12"/>
                                        </p:tgtEl>
                                        <p:attrNameLst>
                                          <p:attrName>ppt_x</p:attrName>
                                          <p:attrName>ppt_y</p:attrName>
                                        </p:attrNameLst>
                                      </p:cBhvr>
                                      <p:rCtr x="-4740"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2135560" y="113649"/>
            <a:ext cx="7719764" cy="654968"/>
          </a:xfrm>
        </p:spPr>
        <p:txBody>
          <a:bodyPr>
            <a:normAutofit/>
          </a:bodyPr>
          <a:lstStyle/>
          <a:p>
            <a:r>
              <a:rPr lang="es-MX" b="1" dirty="0" smtClean="0">
                <a:effectLst>
                  <a:outerShdw blurRad="38100" dist="38100" dir="2700000" algn="tl">
                    <a:srgbClr val="000000">
                      <a:alpha val="43137"/>
                    </a:srgbClr>
                  </a:outerShdw>
                </a:effectLst>
              </a:rPr>
              <a:t>Ejemplo:</a:t>
            </a:r>
            <a:endParaRPr lang="es-MX" b="1" dirty="0">
              <a:effectLst>
                <a:outerShdw blurRad="38100" dist="38100" dir="2700000" algn="tl">
                  <a:srgbClr val="000000">
                    <a:alpha val="43137"/>
                  </a:srgbClr>
                </a:outerShdw>
              </a:effectLst>
            </a:endParaRPr>
          </a:p>
        </p:txBody>
      </p:sp>
      <p:sp>
        <p:nvSpPr>
          <p:cNvPr id="5" name="Título 1">
            <a:extLst>
              <a:ext uri="{FF2B5EF4-FFF2-40B4-BE49-F238E27FC236}">
                <a16:creationId xmlns:a16="http://schemas.microsoft.com/office/drawing/2014/main" id="{24EB668B-3EE8-4D7D-A4DA-3D754DF3724F}"/>
              </a:ext>
            </a:extLst>
          </p:cNvPr>
          <p:cNvSpPr txBox="1">
            <a:spLocks/>
          </p:cNvSpPr>
          <p:nvPr/>
        </p:nvSpPr>
        <p:spPr>
          <a:xfrm>
            <a:off x="2207568" y="908720"/>
            <a:ext cx="1262214" cy="484928"/>
          </a:xfrm>
          <a:prstGeom prst="rect">
            <a:avLst/>
          </a:prstGeom>
        </p:spPr>
        <p:txBody>
          <a:bodyPr vert="horz" lIns="91440" tIns="45720" rIns="91440" bIns="45720" rtlCol="0" anchor="t">
            <a:normAutofit/>
          </a:bodyPr>
          <a:lst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s-MX" sz="2800" dirty="0">
                <a:latin typeface="Arial" panose="020B0604020202020204" pitchFamily="34" charset="0"/>
                <a:cs typeface="Arial" panose="020B0604020202020204" pitchFamily="34" charset="0"/>
              </a:rPr>
              <a:t>0011B</a:t>
            </a:r>
          </a:p>
        </p:txBody>
      </p:sp>
      <p:sp>
        <p:nvSpPr>
          <p:cNvPr id="6" name="Título 1">
            <a:extLst>
              <a:ext uri="{FF2B5EF4-FFF2-40B4-BE49-F238E27FC236}">
                <a16:creationId xmlns:a16="http://schemas.microsoft.com/office/drawing/2014/main" id="{24EB668B-3EE8-4D7D-A4DA-3D754DF3724F}"/>
              </a:ext>
            </a:extLst>
          </p:cNvPr>
          <p:cNvSpPr txBox="1">
            <a:spLocks/>
          </p:cNvSpPr>
          <p:nvPr/>
        </p:nvSpPr>
        <p:spPr>
          <a:xfrm>
            <a:off x="2207569" y="1393648"/>
            <a:ext cx="3059895" cy="432048"/>
          </a:xfrm>
          <a:prstGeom prst="rect">
            <a:avLst/>
          </a:prstGeom>
        </p:spPr>
        <p:txBody>
          <a:bodyPr vert="horz" lIns="91440" tIns="45720" rIns="91440" bIns="45720" rtlCol="0" anchor="t">
            <a:normAutofit fontScale="92500" lnSpcReduction="10000"/>
          </a:bodyPr>
          <a:lst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s-MX"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Comportamiento:</a:t>
            </a:r>
          </a:p>
        </p:txBody>
      </p:sp>
      <p:graphicFrame>
        <p:nvGraphicFramePr>
          <p:cNvPr id="7" name="Tabla 2"/>
          <p:cNvGraphicFramePr>
            <a:graphicFrameLocks noGrp="1"/>
          </p:cNvGraphicFramePr>
          <p:nvPr>
            <p:extLst>
              <p:ext uri="{D42A27DB-BD31-4B8C-83A1-F6EECF244321}">
                <p14:modId xmlns:p14="http://schemas.microsoft.com/office/powerpoint/2010/main" val="1192023681"/>
              </p:ext>
            </p:extLst>
          </p:nvPr>
        </p:nvGraphicFramePr>
        <p:xfrm>
          <a:off x="3179037" y="1830348"/>
          <a:ext cx="5632810" cy="936104"/>
        </p:xfrm>
        <a:graphic>
          <a:graphicData uri="http://schemas.openxmlformats.org/drawingml/2006/table">
            <a:tbl>
              <a:tblPr firstRow="1" bandRow="1">
                <a:tableStyleId>{616DA210-FB5B-4158-B5E0-FEB733F419BA}</a:tableStyleId>
              </a:tblPr>
              <a:tblGrid>
                <a:gridCol w="1126562">
                  <a:extLst>
                    <a:ext uri="{9D8B030D-6E8A-4147-A177-3AD203B41FA5}">
                      <a16:colId xmlns:a16="http://schemas.microsoft.com/office/drawing/2014/main" val="3532177078"/>
                    </a:ext>
                  </a:extLst>
                </a:gridCol>
                <a:gridCol w="1126562">
                  <a:extLst>
                    <a:ext uri="{9D8B030D-6E8A-4147-A177-3AD203B41FA5}">
                      <a16:colId xmlns:a16="http://schemas.microsoft.com/office/drawing/2014/main" val="4156107398"/>
                    </a:ext>
                  </a:extLst>
                </a:gridCol>
                <a:gridCol w="1126562">
                  <a:extLst>
                    <a:ext uri="{9D8B030D-6E8A-4147-A177-3AD203B41FA5}">
                      <a16:colId xmlns:a16="http://schemas.microsoft.com/office/drawing/2014/main" val="1625681000"/>
                    </a:ext>
                  </a:extLst>
                </a:gridCol>
                <a:gridCol w="1126562">
                  <a:extLst>
                    <a:ext uri="{9D8B030D-6E8A-4147-A177-3AD203B41FA5}">
                      <a16:colId xmlns:a16="http://schemas.microsoft.com/office/drawing/2014/main" val="1133535362"/>
                    </a:ext>
                  </a:extLst>
                </a:gridCol>
                <a:gridCol w="1126562">
                  <a:extLst>
                    <a:ext uri="{9D8B030D-6E8A-4147-A177-3AD203B41FA5}">
                      <a16:colId xmlns:a16="http://schemas.microsoft.com/office/drawing/2014/main" val="3346985461"/>
                    </a:ext>
                  </a:extLst>
                </a:gridCol>
              </a:tblGrid>
              <a:tr h="936104">
                <a:tc>
                  <a:txBody>
                    <a:bodyPr/>
                    <a:lstStyle/>
                    <a:p>
                      <a:pPr algn="ctr"/>
                      <a:r>
                        <a:rPr lang="es-MX" sz="4200" dirty="0" smtClean="0"/>
                        <a:t>0</a:t>
                      </a:r>
                      <a:endParaRPr lang="es-MX" sz="4200" dirty="0"/>
                    </a:p>
                  </a:txBody>
                  <a:tcPr marL="137555" marR="137555" marT="68778" marB="68778" anchor="ctr"/>
                </a:tc>
                <a:tc>
                  <a:txBody>
                    <a:bodyPr/>
                    <a:lstStyle/>
                    <a:p>
                      <a:pPr algn="ctr"/>
                      <a:r>
                        <a:rPr lang="es-MX" sz="4200" dirty="0" smtClean="0"/>
                        <a:t>0</a:t>
                      </a:r>
                      <a:endParaRPr lang="es-MX" sz="4200" dirty="0"/>
                    </a:p>
                  </a:txBody>
                  <a:tcPr marL="137555" marR="137555" marT="68778" marB="68778" anchor="ctr"/>
                </a:tc>
                <a:tc>
                  <a:txBody>
                    <a:bodyPr/>
                    <a:lstStyle/>
                    <a:p>
                      <a:pPr algn="ctr"/>
                      <a:r>
                        <a:rPr lang="es-MX" sz="4200" dirty="0" smtClean="0"/>
                        <a:t>1</a:t>
                      </a:r>
                      <a:endParaRPr lang="es-MX" sz="4200" dirty="0"/>
                    </a:p>
                  </a:txBody>
                  <a:tcPr marL="137555" marR="137555" marT="68778" marB="68778" anchor="ctr"/>
                </a:tc>
                <a:tc>
                  <a:txBody>
                    <a:bodyPr/>
                    <a:lstStyle/>
                    <a:p>
                      <a:pPr algn="ctr"/>
                      <a:r>
                        <a:rPr lang="es-MX" sz="4200" dirty="0" smtClean="0"/>
                        <a:t>1</a:t>
                      </a:r>
                      <a:endParaRPr lang="es-MX" sz="4200" dirty="0"/>
                    </a:p>
                  </a:txBody>
                  <a:tcPr marL="137555" marR="137555" marT="68778" marB="68778" anchor="ctr"/>
                </a:tc>
                <a:tc>
                  <a:txBody>
                    <a:bodyPr/>
                    <a:lstStyle/>
                    <a:p>
                      <a:pPr algn="ctr"/>
                      <a:r>
                        <a:rPr lang="es-MX" sz="4200" dirty="0" smtClean="0"/>
                        <a:t>B</a:t>
                      </a:r>
                      <a:endParaRPr lang="es-MX" sz="4200" dirty="0"/>
                    </a:p>
                  </a:txBody>
                  <a:tcPr marL="137555" marR="137555" marT="68778" marB="68778" anchor="ctr"/>
                </a:tc>
                <a:extLst>
                  <a:ext uri="{0D108BD9-81ED-4DB2-BD59-A6C34878D82A}">
                    <a16:rowId xmlns:a16="http://schemas.microsoft.com/office/drawing/2014/main" val="304571736"/>
                  </a:ext>
                </a:extLst>
              </a:tr>
            </a:tbl>
          </a:graphicData>
        </a:graphic>
      </p:graphicFrame>
      <p:sp>
        <p:nvSpPr>
          <p:cNvPr id="8" name="Rectángulo 13"/>
          <p:cNvSpPr/>
          <p:nvPr/>
        </p:nvSpPr>
        <p:spPr>
          <a:xfrm>
            <a:off x="2207568" y="5517233"/>
            <a:ext cx="8352928" cy="1200329"/>
          </a:xfrm>
          <a:prstGeom prst="rect">
            <a:avLst/>
          </a:prstGeom>
        </p:spPr>
        <p:txBody>
          <a:bodyPr wrap="square">
            <a:spAutoFit/>
          </a:bodyPr>
          <a:lstStyle/>
          <a:p>
            <a:pPr algn="just"/>
            <a:r>
              <a:rPr lang="es-MX" sz="2400" smtClean="0">
                <a:latin typeface="Arial" panose="020B0604020202020204" pitchFamily="34" charset="0"/>
                <a:cs typeface="Arial" panose="020B0604020202020204" pitchFamily="34" charset="0"/>
              </a:rPr>
              <a:t>4.-Realizar un ciclo “Mientras los símbolos de entrada sean ‘1’ y ‘X’ la primera se mueve hacia la derecha y la segunda a la izquierda”.</a:t>
            </a:r>
            <a:endParaRPr lang="es-MX" sz="2400" dirty="0">
              <a:latin typeface="Arial" panose="020B0604020202020204" pitchFamily="34" charset="0"/>
              <a:cs typeface="Arial" panose="020B0604020202020204" pitchFamily="34" charset="0"/>
            </a:endParaRPr>
          </a:p>
        </p:txBody>
      </p:sp>
      <p:grpSp>
        <p:nvGrpSpPr>
          <p:cNvPr id="9" name="Grupo 16"/>
          <p:cNvGrpSpPr/>
          <p:nvPr/>
        </p:nvGrpSpPr>
        <p:grpSpPr>
          <a:xfrm>
            <a:off x="6919500" y="2776931"/>
            <a:ext cx="421910" cy="806563"/>
            <a:chOff x="1576065" y="3140968"/>
            <a:chExt cx="421910" cy="806563"/>
          </a:xfrm>
        </p:grpSpPr>
        <p:sp>
          <p:nvSpPr>
            <p:cNvPr id="10" name="Flecha derecha 17"/>
            <p:cNvSpPr/>
            <p:nvPr/>
          </p:nvSpPr>
          <p:spPr>
            <a:xfrm rot="16200000">
              <a:off x="1591835" y="3249989"/>
              <a:ext cx="432048" cy="214005"/>
            </a:xfrm>
            <a:prstGeom prst="right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1" name="CuadroTexto 18"/>
            <p:cNvSpPr txBox="1"/>
            <p:nvPr/>
          </p:nvSpPr>
          <p:spPr>
            <a:xfrm>
              <a:off x="1576065" y="3578199"/>
              <a:ext cx="421910" cy="369332"/>
            </a:xfrm>
            <a:prstGeom prst="rect">
              <a:avLst/>
            </a:prstGeom>
            <a:noFill/>
          </p:spPr>
          <p:txBody>
            <a:bodyPr wrap="none" rtlCol="0">
              <a:spAutoFit/>
            </a:bodyPr>
            <a:lstStyle/>
            <a:p>
              <a:r>
                <a:rPr lang="es-MX" dirty="0"/>
                <a:t>K1</a:t>
              </a:r>
            </a:p>
          </p:txBody>
        </p:sp>
      </p:grpSp>
      <p:grpSp>
        <p:nvGrpSpPr>
          <p:cNvPr id="12" name="Grupo 22"/>
          <p:cNvGrpSpPr/>
          <p:nvPr/>
        </p:nvGrpSpPr>
        <p:grpSpPr>
          <a:xfrm>
            <a:off x="3544849" y="4658554"/>
            <a:ext cx="421910" cy="806564"/>
            <a:chOff x="2239698" y="3140967"/>
            <a:chExt cx="421910" cy="806564"/>
          </a:xfrm>
        </p:grpSpPr>
        <p:sp>
          <p:nvSpPr>
            <p:cNvPr id="13" name="Flecha derecha 23"/>
            <p:cNvSpPr/>
            <p:nvPr/>
          </p:nvSpPr>
          <p:spPr>
            <a:xfrm rot="16200000">
              <a:off x="2230731" y="3249988"/>
              <a:ext cx="432048" cy="214005"/>
            </a:xfrm>
            <a:prstGeom prst="right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4" name="CuadroTexto 30"/>
            <p:cNvSpPr txBox="1"/>
            <p:nvPr/>
          </p:nvSpPr>
          <p:spPr>
            <a:xfrm>
              <a:off x="2239698" y="3578199"/>
              <a:ext cx="421910" cy="369332"/>
            </a:xfrm>
            <a:prstGeom prst="rect">
              <a:avLst/>
            </a:prstGeom>
            <a:noFill/>
          </p:spPr>
          <p:txBody>
            <a:bodyPr wrap="none" rtlCol="0">
              <a:spAutoFit/>
            </a:bodyPr>
            <a:lstStyle/>
            <a:p>
              <a:r>
                <a:rPr lang="es-MX" dirty="0"/>
                <a:t>K2</a:t>
              </a:r>
            </a:p>
          </p:txBody>
        </p:sp>
      </p:grpSp>
      <p:graphicFrame>
        <p:nvGraphicFramePr>
          <p:cNvPr id="15" name="Tabla 27"/>
          <p:cNvGraphicFramePr>
            <a:graphicFrameLocks noGrp="1"/>
          </p:cNvGraphicFramePr>
          <p:nvPr>
            <p:extLst>
              <p:ext uri="{D42A27DB-BD31-4B8C-83A1-F6EECF244321}">
                <p14:modId xmlns:p14="http://schemas.microsoft.com/office/powerpoint/2010/main" val="3694251185"/>
              </p:ext>
            </p:extLst>
          </p:nvPr>
        </p:nvGraphicFramePr>
        <p:xfrm>
          <a:off x="2207569" y="3652575"/>
          <a:ext cx="6604278" cy="1005215"/>
        </p:xfrm>
        <a:graphic>
          <a:graphicData uri="http://schemas.openxmlformats.org/drawingml/2006/table">
            <a:tbl>
              <a:tblPr firstRow="1" bandRow="1">
                <a:tableStyleId>{616DA210-FB5B-4158-B5E0-FEB733F419BA}</a:tableStyleId>
              </a:tblPr>
              <a:tblGrid>
                <a:gridCol w="1100713">
                  <a:extLst>
                    <a:ext uri="{9D8B030D-6E8A-4147-A177-3AD203B41FA5}">
                      <a16:colId xmlns:a16="http://schemas.microsoft.com/office/drawing/2014/main" val="2726695519"/>
                    </a:ext>
                  </a:extLst>
                </a:gridCol>
                <a:gridCol w="1100713">
                  <a:extLst>
                    <a:ext uri="{9D8B030D-6E8A-4147-A177-3AD203B41FA5}">
                      <a16:colId xmlns:a16="http://schemas.microsoft.com/office/drawing/2014/main" val="3532177078"/>
                    </a:ext>
                  </a:extLst>
                </a:gridCol>
                <a:gridCol w="1100713">
                  <a:extLst>
                    <a:ext uri="{9D8B030D-6E8A-4147-A177-3AD203B41FA5}">
                      <a16:colId xmlns:a16="http://schemas.microsoft.com/office/drawing/2014/main" val="4156107398"/>
                    </a:ext>
                  </a:extLst>
                </a:gridCol>
                <a:gridCol w="1100713">
                  <a:extLst>
                    <a:ext uri="{9D8B030D-6E8A-4147-A177-3AD203B41FA5}">
                      <a16:colId xmlns:a16="http://schemas.microsoft.com/office/drawing/2014/main" val="1625681000"/>
                    </a:ext>
                  </a:extLst>
                </a:gridCol>
                <a:gridCol w="1100713">
                  <a:extLst>
                    <a:ext uri="{9D8B030D-6E8A-4147-A177-3AD203B41FA5}">
                      <a16:colId xmlns:a16="http://schemas.microsoft.com/office/drawing/2014/main" val="1133535362"/>
                    </a:ext>
                  </a:extLst>
                </a:gridCol>
                <a:gridCol w="1100713">
                  <a:extLst>
                    <a:ext uri="{9D8B030D-6E8A-4147-A177-3AD203B41FA5}">
                      <a16:colId xmlns:a16="http://schemas.microsoft.com/office/drawing/2014/main" val="3346985461"/>
                    </a:ext>
                  </a:extLst>
                </a:gridCol>
              </a:tblGrid>
              <a:tr h="1005215">
                <a:tc>
                  <a:txBody>
                    <a:bodyPr/>
                    <a:lstStyle/>
                    <a:p>
                      <a:pPr algn="ctr"/>
                      <a:r>
                        <a:rPr lang="es-MX" sz="4500" dirty="0" smtClean="0"/>
                        <a:t>B</a:t>
                      </a:r>
                      <a:endParaRPr lang="es-MX" sz="4500" dirty="0"/>
                    </a:p>
                  </a:txBody>
                  <a:tcPr marL="147710" marR="147710" marT="73856" marB="73856" anchor="ctr"/>
                </a:tc>
                <a:tc>
                  <a:txBody>
                    <a:bodyPr/>
                    <a:lstStyle/>
                    <a:p>
                      <a:pPr algn="ctr"/>
                      <a:r>
                        <a:rPr lang="es-MX" sz="4500" dirty="0" smtClean="0"/>
                        <a:t>X</a:t>
                      </a:r>
                      <a:endParaRPr lang="es-MX" sz="4500" dirty="0"/>
                    </a:p>
                  </a:txBody>
                  <a:tcPr marL="147710" marR="147710" marT="73856" marB="73856" anchor="ctr"/>
                </a:tc>
                <a:tc>
                  <a:txBody>
                    <a:bodyPr/>
                    <a:lstStyle/>
                    <a:p>
                      <a:pPr algn="ctr"/>
                      <a:r>
                        <a:rPr lang="es-MX" sz="4500" dirty="0" smtClean="0"/>
                        <a:t>X</a:t>
                      </a:r>
                      <a:endParaRPr lang="es-MX" sz="4500" dirty="0"/>
                    </a:p>
                  </a:txBody>
                  <a:tcPr marL="147710" marR="147710" marT="73856" marB="73856" anchor="ctr"/>
                </a:tc>
                <a:tc>
                  <a:txBody>
                    <a:bodyPr/>
                    <a:lstStyle/>
                    <a:p>
                      <a:pPr algn="ctr"/>
                      <a:r>
                        <a:rPr lang="es-MX" sz="4500" dirty="0" smtClean="0"/>
                        <a:t>B</a:t>
                      </a:r>
                      <a:endParaRPr lang="es-MX" sz="4500" dirty="0"/>
                    </a:p>
                  </a:txBody>
                  <a:tcPr marL="147710" marR="147710" marT="73856" marB="73856" anchor="ctr"/>
                </a:tc>
                <a:tc>
                  <a:txBody>
                    <a:bodyPr/>
                    <a:lstStyle/>
                    <a:p>
                      <a:pPr algn="ctr"/>
                      <a:r>
                        <a:rPr lang="es-MX" sz="4500" dirty="0" smtClean="0"/>
                        <a:t>B</a:t>
                      </a:r>
                      <a:endParaRPr lang="es-MX" sz="4500" dirty="0"/>
                    </a:p>
                  </a:txBody>
                  <a:tcPr marL="147710" marR="147710" marT="73856" marB="73856" anchor="ctr"/>
                </a:tc>
                <a:tc>
                  <a:txBody>
                    <a:bodyPr/>
                    <a:lstStyle/>
                    <a:p>
                      <a:pPr algn="ctr"/>
                      <a:r>
                        <a:rPr lang="es-MX" sz="4500" dirty="0" smtClean="0"/>
                        <a:t>B</a:t>
                      </a:r>
                      <a:endParaRPr lang="es-MX" sz="4500" dirty="0"/>
                    </a:p>
                  </a:txBody>
                  <a:tcPr marL="147710" marR="147710" marT="73856" marB="73856" anchor="ctr"/>
                </a:tc>
                <a:extLst>
                  <a:ext uri="{0D108BD9-81ED-4DB2-BD59-A6C34878D82A}">
                    <a16:rowId xmlns:a16="http://schemas.microsoft.com/office/drawing/2014/main" val="304571736"/>
                  </a:ext>
                </a:extLst>
              </a:tr>
            </a:tbl>
          </a:graphicData>
        </a:graphic>
      </p:graphicFrame>
      <p:sp>
        <p:nvSpPr>
          <p:cNvPr id="16" name="Rectángulo 28"/>
          <p:cNvSpPr/>
          <p:nvPr/>
        </p:nvSpPr>
        <p:spPr>
          <a:xfrm>
            <a:off x="2207568" y="5517232"/>
            <a:ext cx="8352928" cy="1569660"/>
          </a:xfrm>
          <a:prstGeom prst="rect">
            <a:avLst/>
          </a:prstGeom>
        </p:spPr>
        <p:txBody>
          <a:bodyPr wrap="square">
            <a:spAutoFit/>
          </a:bodyPr>
          <a:lstStyle/>
          <a:p>
            <a:pPr algn="just"/>
            <a:r>
              <a:rPr lang="es-MX" sz="2400" dirty="0">
                <a:latin typeface="Arial" panose="020B0604020202020204" pitchFamily="34" charset="0"/>
                <a:cs typeface="Arial" panose="020B0604020202020204" pitchFamily="34" charset="0"/>
              </a:rPr>
              <a:t>5.-Una vez que lea ‘B’ en ambas cintas se manda a un estado de aceptación, cualquier otro caso es una cadena no válida.</a:t>
            </a:r>
          </a:p>
          <a:p>
            <a:pPr algn="just"/>
            <a:endParaRPr lang="es-MX"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104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91667E-6 -4.44444E-6 L -0.08307 0.00325 " pathEditMode="relative" rAng="0" ptsTypes="AA">
                                      <p:cBhvr>
                                        <p:cTn id="6" dur="2000" fill="hold"/>
                                        <p:tgtEl>
                                          <p:spTgt spid="12"/>
                                        </p:tgtEl>
                                        <p:attrNameLst>
                                          <p:attrName>ppt_x</p:attrName>
                                          <p:attrName>ppt_y</p:attrName>
                                        </p:attrNameLst>
                                      </p:cBhvr>
                                      <p:rCtr x="-4154" y="162"/>
                                    </p:animMotion>
                                  </p:childTnLst>
                                </p:cTn>
                              </p:par>
                              <p:par>
                                <p:cTn id="7" presetID="63" presetClass="path" presetSubtype="0" accel="50000" decel="50000" fill="hold" nodeType="withEffect">
                                  <p:stCondLst>
                                    <p:cond delay="0"/>
                                  </p:stCondLst>
                                  <p:childTnLst>
                                    <p:animMotion origin="layout" path="M 4.16667E-6 -0.00139 L 0.09179 0.00069 " pathEditMode="relative" rAng="0" ptsTypes="AA">
                                      <p:cBhvr>
                                        <p:cTn id="8" dur="2000" fill="hold"/>
                                        <p:tgtEl>
                                          <p:spTgt spid="9"/>
                                        </p:tgtEl>
                                        <p:attrNameLst>
                                          <p:attrName>ppt_x</p:attrName>
                                          <p:attrName>ppt_y</p:attrName>
                                        </p:attrNameLst>
                                      </p:cBhvr>
                                      <p:rCtr x="4583" y="93"/>
                                    </p:animMotion>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557908" y="188640"/>
            <a:ext cx="9144001" cy="1371600"/>
          </a:xfrm>
        </p:spPr>
        <p:txBody>
          <a:bodyPr/>
          <a:lstStyle/>
          <a:p>
            <a:r>
              <a:rPr lang="es-MX" dirty="0" smtClean="0"/>
              <a:t>Tabla de Transiciones</a:t>
            </a:r>
            <a:endParaRPr lang="es-MX" dirty="0"/>
          </a:p>
        </p:txBody>
      </p:sp>
      <p:graphicFrame>
        <p:nvGraphicFramePr>
          <p:cNvPr id="5" name="Tabla 4">
            <a:extLst>
              <a:ext uri="{FF2B5EF4-FFF2-40B4-BE49-F238E27FC236}">
                <a16:creationId xmlns:a16="http://schemas.microsoft.com/office/drawing/2014/main" id="{98C6ABDC-DB61-4ECB-8A36-00727E62755F}"/>
              </a:ext>
            </a:extLst>
          </p:cNvPr>
          <p:cNvGraphicFramePr>
            <a:graphicFrameLocks noGrp="1"/>
          </p:cNvGraphicFramePr>
          <p:nvPr>
            <p:extLst>
              <p:ext uri="{D42A27DB-BD31-4B8C-83A1-F6EECF244321}">
                <p14:modId xmlns:p14="http://schemas.microsoft.com/office/powerpoint/2010/main" val="2452415486"/>
              </p:ext>
            </p:extLst>
          </p:nvPr>
        </p:nvGraphicFramePr>
        <p:xfrm>
          <a:off x="2065022" y="1764197"/>
          <a:ext cx="8168640" cy="4654682"/>
        </p:xfrm>
        <a:graphic>
          <a:graphicData uri="http://schemas.openxmlformats.org/drawingml/2006/table">
            <a:tbl>
              <a:tblPr firstRow="1" bandRow="1">
                <a:tableStyleId>{BC89EF96-8CEA-46FF-86C4-4CE0E7609802}</a:tableStyleId>
              </a:tblPr>
              <a:tblGrid>
                <a:gridCol w="1509110">
                  <a:extLst>
                    <a:ext uri="{9D8B030D-6E8A-4147-A177-3AD203B41FA5}">
                      <a16:colId xmlns:a16="http://schemas.microsoft.com/office/drawing/2014/main" val="3858115869"/>
                    </a:ext>
                  </a:extLst>
                </a:gridCol>
                <a:gridCol w="1758346">
                  <a:extLst>
                    <a:ext uri="{9D8B030D-6E8A-4147-A177-3AD203B41FA5}">
                      <a16:colId xmlns:a16="http://schemas.microsoft.com/office/drawing/2014/main" val="2909167304"/>
                    </a:ext>
                  </a:extLst>
                </a:gridCol>
                <a:gridCol w="1633728">
                  <a:extLst>
                    <a:ext uri="{9D8B030D-6E8A-4147-A177-3AD203B41FA5}">
                      <a16:colId xmlns:a16="http://schemas.microsoft.com/office/drawing/2014/main" val="3981850536"/>
                    </a:ext>
                  </a:extLst>
                </a:gridCol>
                <a:gridCol w="1633728">
                  <a:extLst>
                    <a:ext uri="{9D8B030D-6E8A-4147-A177-3AD203B41FA5}">
                      <a16:colId xmlns:a16="http://schemas.microsoft.com/office/drawing/2014/main" val="1814151448"/>
                    </a:ext>
                  </a:extLst>
                </a:gridCol>
                <a:gridCol w="1633728">
                  <a:extLst>
                    <a:ext uri="{9D8B030D-6E8A-4147-A177-3AD203B41FA5}">
                      <a16:colId xmlns:a16="http://schemas.microsoft.com/office/drawing/2014/main" val="2189247889"/>
                    </a:ext>
                  </a:extLst>
                </a:gridCol>
              </a:tblGrid>
              <a:tr h="1258237">
                <a:tc>
                  <a:txBody>
                    <a:bodyPr/>
                    <a:lstStyle/>
                    <a:p>
                      <a:r>
                        <a:rPr lang="es-MX" sz="2800" dirty="0"/>
                        <a:t>           </a:t>
                      </a:r>
                      <a:r>
                        <a:rPr lang="el-GR" sz="2800" dirty="0" smtClean="0"/>
                        <a:t>Γ</a:t>
                      </a:r>
                      <a:endParaRPr lang="es-MX" sz="2800" dirty="0"/>
                    </a:p>
                    <a:p>
                      <a:endParaRPr lang="es-MX" sz="2800" dirty="0"/>
                    </a:p>
                    <a:p>
                      <a:r>
                        <a:rPr lang="es-MX" sz="2800" dirty="0"/>
                        <a:t>Q </a:t>
                      </a:r>
                      <a:endParaRPr lang="es-MX" sz="2800" b="1" dirty="0"/>
                    </a:p>
                  </a:txBody>
                  <a:tcPr/>
                </a:tc>
                <a:tc>
                  <a:txBody>
                    <a:bodyPr/>
                    <a:lstStyle/>
                    <a:p>
                      <a:endParaRPr lang="es-MX" sz="3200" dirty="0"/>
                    </a:p>
                    <a:p>
                      <a:r>
                        <a:rPr lang="es-MX" sz="3200" dirty="0"/>
                        <a:t>    </a:t>
                      </a:r>
                      <a:r>
                        <a:rPr lang="es-MX" sz="3200" dirty="0" smtClean="0"/>
                        <a:t>0B</a:t>
                      </a:r>
                      <a:endParaRPr lang="es-MX" sz="3200" b="1" dirty="0"/>
                    </a:p>
                  </a:txBody>
                  <a:tcPr/>
                </a:tc>
                <a:tc>
                  <a:txBody>
                    <a:bodyPr/>
                    <a:lstStyle/>
                    <a:p>
                      <a:r>
                        <a:rPr lang="es-MX" sz="3200" dirty="0"/>
                        <a:t> </a:t>
                      </a:r>
                    </a:p>
                    <a:p>
                      <a:r>
                        <a:rPr lang="es-MX" sz="3200" dirty="0"/>
                        <a:t>   </a:t>
                      </a:r>
                      <a:r>
                        <a:rPr lang="es-MX" sz="3200" dirty="0" smtClean="0"/>
                        <a:t>1B</a:t>
                      </a:r>
                      <a:endParaRPr lang="es-MX" sz="3200" b="1" dirty="0"/>
                    </a:p>
                  </a:txBody>
                  <a:tcPr/>
                </a:tc>
                <a:tc>
                  <a:txBody>
                    <a:bodyPr/>
                    <a:lstStyle/>
                    <a:p>
                      <a:r>
                        <a:rPr lang="es-MX" sz="3200" dirty="0"/>
                        <a:t> </a:t>
                      </a:r>
                    </a:p>
                    <a:p>
                      <a:r>
                        <a:rPr lang="es-MX" sz="3200" dirty="0"/>
                        <a:t>    </a:t>
                      </a:r>
                      <a:r>
                        <a:rPr lang="es-MX" sz="3200" dirty="0" smtClean="0"/>
                        <a:t>1X</a:t>
                      </a:r>
                      <a:endParaRPr lang="es-MX" sz="3200" b="1" dirty="0"/>
                    </a:p>
                  </a:txBody>
                  <a:tcPr/>
                </a:tc>
                <a:tc>
                  <a:txBody>
                    <a:bodyPr/>
                    <a:lstStyle/>
                    <a:p>
                      <a:endParaRPr lang="es-MX" sz="3200" dirty="0"/>
                    </a:p>
                    <a:p>
                      <a:r>
                        <a:rPr lang="es-MX" sz="3200" dirty="0"/>
                        <a:t>    </a:t>
                      </a:r>
                      <a:r>
                        <a:rPr lang="es-MX" sz="3200" dirty="0" smtClean="0"/>
                        <a:t>BB</a:t>
                      </a:r>
                      <a:endParaRPr lang="es-MX" sz="3200" b="1" dirty="0"/>
                    </a:p>
                  </a:txBody>
                  <a:tcPr/>
                </a:tc>
                <a:extLst>
                  <a:ext uri="{0D108BD9-81ED-4DB2-BD59-A6C34878D82A}">
                    <a16:rowId xmlns:a16="http://schemas.microsoft.com/office/drawing/2014/main" val="3941189040"/>
                  </a:ext>
                </a:extLst>
              </a:tr>
              <a:tr h="1047181">
                <a:tc>
                  <a:txBody>
                    <a:bodyPr/>
                    <a:lstStyle/>
                    <a:p>
                      <a:pPr algn="ctr"/>
                      <a:r>
                        <a:rPr lang="es-MX" sz="2400" dirty="0"/>
                        <a:t>q0</a:t>
                      </a:r>
                      <a:endParaRPr lang="es-MX" sz="2400" b="1" dirty="0"/>
                    </a:p>
                  </a:txBody>
                  <a:tcPr/>
                </a:tc>
                <a:tc>
                  <a:txBody>
                    <a:bodyPr/>
                    <a:lstStyle/>
                    <a:p>
                      <a:pPr algn="ctr"/>
                      <a:endParaRPr lang="es-MX" dirty="0"/>
                    </a:p>
                    <a:p>
                      <a:pPr algn="ctr"/>
                      <a:r>
                        <a:rPr lang="es-MX" dirty="0" smtClean="0"/>
                        <a:t>(</a:t>
                      </a:r>
                      <a:r>
                        <a:rPr lang="es-MX" dirty="0"/>
                        <a:t>q0</a:t>
                      </a:r>
                      <a:r>
                        <a:rPr lang="es-MX" dirty="0" smtClean="0"/>
                        <a:t>,(0,X</a:t>
                      </a:r>
                      <a:r>
                        <a:rPr lang="es-MX" smtClean="0"/>
                        <a:t>),(D,D))</a:t>
                      </a:r>
                      <a:endParaRPr lang="es-MX" b="1" dirty="0"/>
                    </a:p>
                  </a:txBody>
                  <a:tcPr/>
                </a:tc>
                <a:tc>
                  <a:txBody>
                    <a:bodyPr/>
                    <a:lstStyle/>
                    <a:p>
                      <a:pPr algn="ctr"/>
                      <a:endParaRPr lang="es-MX" dirty="0"/>
                    </a:p>
                    <a:p>
                      <a:pPr algn="ctr"/>
                      <a:r>
                        <a:rPr lang="es-MX" dirty="0"/>
                        <a:t>(</a:t>
                      </a:r>
                      <a:r>
                        <a:rPr lang="es-MX" dirty="0" smtClean="0"/>
                        <a:t>q1,(1,B),(S,I))</a:t>
                      </a:r>
                      <a:endParaRPr lang="es-MX" b="1" dirty="0"/>
                    </a:p>
                  </a:txBody>
                  <a:tcPr/>
                </a:tc>
                <a:tc>
                  <a:txBody>
                    <a:bodyPr/>
                    <a:lstStyle/>
                    <a:p>
                      <a:pPr algn="ctr"/>
                      <a:endParaRPr lang="es-MX" dirty="0"/>
                    </a:p>
                    <a:p>
                      <a:pPr algn="ctr"/>
                      <a:r>
                        <a:rPr lang="es-MX" dirty="0"/>
                        <a:t>    -------------</a:t>
                      </a:r>
                      <a:endParaRPr lang="es-MX" b="1" dirty="0"/>
                    </a:p>
                  </a:txBody>
                  <a:tcPr/>
                </a:tc>
                <a:tc>
                  <a:txBody>
                    <a:bodyPr/>
                    <a:lstStyle/>
                    <a:p>
                      <a:pPr algn="ctr"/>
                      <a:endParaRPr lang="es-MX" dirty="0" smtClean="0"/>
                    </a:p>
                    <a:p>
                      <a:pPr algn="ctr"/>
                      <a:r>
                        <a:rPr lang="es-MX" dirty="0" smtClean="0"/>
                        <a:t>-------------</a:t>
                      </a:r>
                      <a:endParaRPr lang="es-MX" b="1" dirty="0"/>
                    </a:p>
                  </a:txBody>
                  <a:tcPr/>
                </a:tc>
                <a:extLst>
                  <a:ext uri="{0D108BD9-81ED-4DB2-BD59-A6C34878D82A}">
                    <a16:rowId xmlns:a16="http://schemas.microsoft.com/office/drawing/2014/main" val="121328863"/>
                  </a:ext>
                </a:extLst>
              </a:tr>
              <a:tr h="1047181">
                <a:tc>
                  <a:txBody>
                    <a:bodyPr/>
                    <a:lstStyle/>
                    <a:p>
                      <a:pPr algn="ctr"/>
                      <a:r>
                        <a:rPr lang="es-MX" sz="2400" dirty="0"/>
                        <a:t>q1</a:t>
                      </a:r>
                      <a:endParaRPr lang="es-MX" sz="2400" b="1" dirty="0"/>
                    </a:p>
                  </a:txBody>
                  <a:tcPr/>
                </a:tc>
                <a:tc>
                  <a:txBody>
                    <a:bodyPr/>
                    <a:lstStyle/>
                    <a:p>
                      <a:pPr algn="ctr"/>
                      <a:endParaRPr lang="es-MX" dirty="0"/>
                    </a:p>
                    <a:p>
                      <a:pPr algn="ctr"/>
                      <a:r>
                        <a:rPr lang="es-MX" dirty="0"/>
                        <a:t>   </a:t>
                      </a:r>
                      <a:endParaRPr lang="es-MX" dirty="0" smtClean="0"/>
                    </a:p>
                    <a:p>
                      <a:pPr algn="ctr"/>
                      <a:r>
                        <a:rPr lang="es-MX" dirty="0" smtClean="0"/>
                        <a:t> </a:t>
                      </a:r>
                      <a:r>
                        <a:rPr lang="es-MX" dirty="0"/>
                        <a:t>-------------</a:t>
                      </a:r>
                    </a:p>
                    <a:p>
                      <a:pPr algn="ctr"/>
                      <a:endParaRPr lang="es-MX" b="1" dirty="0"/>
                    </a:p>
                  </a:txBody>
                  <a:tcPr/>
                </a:tc>
                <a:tc>
                  <a:txBody>
                    <a:bodyPr/>
                    <a:lstStyle/>
                    <a:p>
                      <a:pPr algn="ctr"/>
                      <a:endParaRPr lang="es-MX" dirty="0" smtClean="0"/>
                    </a:p>
                    <a:p>
                      <a:pPr algn="ctr"/>
                      <a:endParaRPr lang="es-MX" dirty="0" smtClean="0"/>
                    </a:p>
                    <a:p>
                      <a:pPr algn="ctr"/>
                      <a:r>
                        <a:rPr lang="es-MX" dirty="0" smtClean="0"/>
                        <a:t>-----------</a:t>
                      </a:r>
                      <a:endParaRPr lang="es-MX" b="1" dirty="0"/>
                    </a:p>
                  </a:txBody>
                  <a:tcPr/>
                </a:tc>
                <a:tc>
                  <a:txBody>
                    <a:bodyPr/>
                    <a:lstStyle/>
                    <a:p>
                      <a:pPr algn="ctr"/>
                      <a:endParaRPr lang="es-MX" dirty="0"/>
                    </a:p>
                    <a:p>
                      <a:pPr algn="ctr"/>
                      <a:r>
                        <a:rPr lang="es-MX" dirty="0"/>
                        <a:t>(</a:t>
                      </a:r>
                      <a:r>
                        <a:rPr lang="es-MX" dirty="0" smtClean="0"/>
                        <a:t>q1,(1,X),(</a:t>
                      </a:r>
                      <a:r>
                        <a:rPr lang="es-MX" dirty="0"/>
                        <a:t>D,I))</a:t>
                      </a:r>
                      <a:endParaRPr lang="es-MX" b="1" dirty="0"/>
                    </a:p>
                  </a:txBody>
                  <a:tcPr/>
                </a:tc>
                <a:tc>
                  <a:txBody>
                    <a:bodyPr/>
                    <a:lstStyle/>
                    <a:p>
                      <a:pPr algn="ctr"/>
                      <a:endParaRPr lang="es-MX" dirty="0"/>
                    </a:p>
                    <a:p>
                      <a:pPr marL="0" marR="0" indent="0" algn="ctr" defTabSz="685800" rtl="0" eaLnBrk="1" fontAlgn="auto" latinLnBrk="0" hangingPunct="1">
                        <a:lnSpc>
                          <a:spcPct val="100000"/>
                        </a:lnSpc>
                        <a:spcBef>
                          <a:spcPts val="0"/>
                        </a:spcBef>
                        <a:spcAft>
                          <a:spcPts val="0"/>
                        </a:spcAft>
                        <a:buClrTx/>
                        <a:buSzTx/>
                        <a:buFontTx/>
                        <a:buNone/>
                        <a:tabLst/>
                        <a:defRPr/>
                      </a:pPr>
                      <a:r>
                        <a:rPr lang="es-MX" dirty="0" smtClean="0"/>
                        <a:t>(</a:t>
                      </a:r>
                      <a:r>
                        <a:rPr lang="es-MX" dirty="0" err="1" smtClean="0"/>
                        <a:t>qF</a:t>
                      </a:r>
                      <a:r>
                        <a:rPr lang="es-MX" dirty="0" smtClean="0"/>
                        <a:t>,(B,B),(D,I))</a:t>
                      </a:r>
                    </a:p>
                    <a:p>
                      <a:pPr algn="ctr"/>
                      <a:endParaRPr lang="es-MX" dirty="0"/>
                    </a:p>
                    <a:p>
                      <a:pPr algn="ctr"/>
                      <a:endParaRPr lang="es-MX" b="1" dirty="0"/>
                    </a:p>
                  </a:txBody>
                  <a:tcPr/>
                </a:tc>
                <a:extLst>
                  <a:ext uri="{0D108BD9-81ED-4DB2-BD59-A6C34878D82A}">
                    <a16:rowId xmlns:a16="http://schemas.microsoft.com/office/drawing/2014/main" val="2508999707"/>
                  </a:ext>
                </a:extLst>
              </a:tr>
              <a:tr h="1047181">
                <a:tc>
                  <a:txBody>
                    <a:bodyPr/>
                    <a:lstStyle/>
                    <a:p>
                      <a:pPr algn="ctr"/>
                      <a:r>
                        <a:rPr lang="es-MX" sz="2400" dirty="0" err="1" smtClean="0"/>
                        <a:t>qF</a:t>
                      </a:r>
                      <a:endParaRPr lang="es-MX" sz="2400" b="1" dirty="0"/>
                    </a:p>
                  </a:txBody>
                  <a:tcPr/>
                </a:tc>
                <a:tc>
                  <a:txBody>
                    <a:bodyPr/>
                    <a:lstStyle/>
                    <a:p>
                      <a:pPr algn="ctr"/>
                      <a:endParaRPr lang="es-MX" dirty="0"/>
                    </a:p>
                    <a:p>
                      <a:pPr algn="ctr"/>
                      <a:r>
                        <a:rPr lang="es-MX" dirty="0"/>
                        <a:t>    -------------</a:t>
                      </a:r>
                    </a:p>
                    <a:p>
                      <a:pPr algn="ctr"/>
                      <a:endParaRPr lang="es-MX" b="1" dirty="0"/>
                    </a:p>
                  </a:txBody>
                  <a:tcPr/>
                </a:tc>
                <a:tc>
                  <a:txBody>
                    <a:bodyPr/>
                    <a:lstStyle/>
                    <a:p>
                      <a:pPr algn="ctr"/>
                      <a:endParaRPr lang="es-MX" dirty="0"/>
                    </a:p>
                    <a:p>
                      <a:pPr algn="ctr"/>
                      <a:r>
                        <a:rPr lang="es-MX" dirty="0"/>
                        <a:t>    </a:t>
                      </a:r>
                      <a:r>
                        <a:rPr lang="es-MX" dirty="0" smtClean="0"/>
                        <a:t>----------</a:t>
                      </a:r>
                      <a:endParaRPr lang="es-MX" dirty="0"/>
                    </a:p>
                    <a:p>
                      <a:pPr algn="ctr"/>
                      <a:endParaRPr lang="es-MX" b="1" dirty="0"/>
                    </a:p>
                  </a:txBody>
                  <a:tcPr/>
                </a:tc>
                <a:tc>
                  <a:txBody>
                    <a:bodyPr/>
                    <a:lstStyle/>
                    <a:p>
                      <a:pPr algn="ctr"/>
                      <a:endParaRPr lang="es-MX" dirty="0"/>
                    </a:p>
                    <a:p>
                      <a:pPr algn="ctr"/>
                      <a:r>
                        <a:rPr lang="es-MX" dirty="0"/>
                        <a:t>    -------------</a:t>
                      </a:r>
                    </a:p>
                    <a:p>
                      <a:pPr algn="ctr"/>
                      <a:endParaRPr lang="es-MX" b="1" dirty="0"/>
                    </a:p>
                  </a:txBody>
                  <a:tcPr/>
                </a:tc>
                <a:tc>
                  <a:txBody>
                    <a:bodyPr/>
                    <a:lstStyle/>
                    <a:p>
                      <a:pPr algn="ctr"/>
                      <a:endParaRPr lang="es-MX" dirty="0"/>
                    </a:p>
                    <a:p>
                      <a:pPr algn="ctr"/>
                      <a:r>
                        <a:rPr lang="es-MX" dirty="0"/>
                        <a:t>    -------------</a:t>
                      </a:r>
                    </a:p>
                    <a:p>
                      <a:pPr algn="ctr"/>
                      <a:endParaRPr lang="es-MX" b="1" dirty="0"/>
                    </a:p>
                  </a:txBody>
                  <a:tcPr/>
                </a:tc>
                <a:extLst>
                  <a:ext uri="{0D108BD9-81ED-4DB2-BD59-A6C34878D82A}">
                    <a16:rowId xmlns:a16="http://schemas.microsoft.com/office/drawing/2014/main" val="251769548"/>
                  </a:ext>
                </a:extLst>
              </a:tr>
            </a:tbl>
          </a:graphicData>
        </a:graphic>
      </p:graphicFrame>
    </p:spTree>
    <p:extLst>
      <p:ext uri="{BB962C8B-B14F-4D97-AF65-F5344CB8AC3E}">
        <p14:creationId xmlns:p14="http://schemas.microsoft.com/office/powerpoint/2010/main" val="382207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Tipos de máquinas de Turing</a:t>
            </a:r>
          </a:p>
        </p:txBody>
      </p:sp>
      <p:sp>
        <p:nvSpPr>
          <p:cNvPr id="3" name="Marcador de texto 2"/>
          <p:cNvSpPr>
            <a:spLocks noGrp="1"/>
          </p:cNvSpPr>
          <p:nvPr>
            <p:ph type="body" idx="1"/>
          </p:nvPr>
        </p:nvSpPr>
        <p:spPr/>
        <p:txBody>
          <a:bodyPr/>
          <a:lstStyle/>
          <a:p>
            <a:r>
              <a:rPr lang="es-MX" dirty="0" smtClean="0"/>
              <a:t>Maquina de Turing </a:t>
            </a:r>
            <a:r>
              <a:rPr lang="es-MX" dirty="0" err="1" smtClean="0"/>
              <a:t>multicabezal</a:t>
            </a:r>
            <a:endParaRPr lang="es-MX" dirty="0"/>
          </a:p>
        </p:txBody>
      </p:sp>
    </p:spTree>
    <p:extLst>
      <p:ext uri="{BB962C8B-B14F-4D97-AF65-F5344CB8AC3E}">
        <p14:creationId xmlns:p14="http://schemas.microsoft.com/office/powerpoint/2010/main" val="85246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Maquina de Turing Multicabezal</a:t>
            </a:r>
            <a:endParaRPr lang="es-MX" dirty="0"/>
          </a:p>
        </p:txBody>
      </p:sp>
      <p:sp>
        <p:nvSpPr>
          <p:cNvPr id="3" name="Marcador de contenido 2"/>
          <p:cNvSpPr>
            <a:spLocks noGrp="1"/>
          </p:cNvSpPr>
          <p:nvPr>
            <p:ph idx="1"/>
          </p:nvPr>
        </p:nvSpPr>
        <p:spPr/>
        <p:txBody>
          <a:bodyPr>
            <a:normAutofit/>
          </a:bodyPr>
          <a:lstStyle/>
          <a:p>
            <a:pPr marL="0" indent="0" algn="just">
              <a:buNone/>
            </a:pPr>
            <a:r>
              <a:rPr lang="es-MX" dirty="0"/>
              <a:t>Una máquina de Turing de </a:t>
            </a:r>
            <a:r>
              <a:rPr lang="es-MX" dirty="0" err="1"/>
              <a:t>multicabezal</a:t>
            </a:r>
            <a:r>
              <a:rPr lang="es-MX" i="1" dirty="0" smtClean="0"/>
              <a:t> </a:t>
            </a:r>
            <a:r>
              <a:rPr lang="es-MX" dirty="0"/>
              <a:t>tiene </a:t>
            </a:r>
            <a:r>
              <a:rPr lang="es-MX" i="1" dirty="0"/>
              <a:t>k </a:t>
            </a:r>
            <a:r>
              <a:rPr lang="es-MX" dirty="0"/>
              <a:t>cabezas para leer las casillas de una sola </a:t>
            </a:r>
            <a:r>
              <a:rPr lang="es-MX" dirty="0" smtClean="0"/>
              <a:t>cinta.</a:t>
            </a:r>
          </a:p>
          <a:p>
            <a:pPr marL="0" indent="0" algn="just">
              <a:buNone/>
            </a:pPr>
            <a:r>
              <a:rPr lang="es-MX" dirty="0" smtClean="0"/>
              <a:t>Un </a:t>
            </a:r>
            <a:r>
              <a:rPr lang="es-MX" dirty="0"/>
              <a:t>movimiento de esta MT depende del estado y del símbolo señalado por cada una de las cabezas. En </a:t>
            </a:r>
            <a:r>
              <a:rPr lang="es-MX" dirty="0" smtClean="0"/>
              <a:t>un movimiento</a:t>
            </a:r>
            <a:r>
              <a:rPr lang="es-MX" dirty="0"/>
              <a:t>, la MT </a:t>
            </a:r>
            <a:r>
              <a:rPr lang="es-MX" dirty="0" smtClean="0"/>
              <a:t>puede:</a:t>
            </a:r>
          </a:p>
          <a:p>
            <a:pPr marL="457200" indent="-457200" algn="just">
              <a:buFont typeface="+mj-lt"/>
              <a:buAutoNum type="alphaLcParenR"/>
            </a:pPr>
            <a:r>
              <a:rPr lang="es-MX" dirty="0" smtClean="0"/>
              <a:t>Cambiar </a:t>
            </a:r>
            <a:r>
              <a:rPr lang="es-MX" dirty="0"/>
              <a:t>el </a:t>
            </a:r>
            <a:r>
              <a:rPr lang="es-MX" dirty="0" smtClean="0"/>
              <a:t>estado</a:t>
            </a:r>
            <a:r>
              <a:rPr lang="es-MX" dirty="0"/>
              <a:t>.</a:t>
            </a:r>
            <a:endParaRPr lang="es-MX" dirty="0" smtClean="0"/>
          </a:p>
          <a:p>
            <a:pPr marL="457200" indent="-457200" algn="just">
              <a:buFont typeface="+mj-lt"/>
              <a:buAutoNum type="alphaLcParenR"/>
            </a:pPr>
            <a:r>
              <a:rPr lang="es-MX" dirty="0" smtClean="0"/>
              <a:t>Escribir </a:t>
            </a:r>
            <a:r>
              <a:rPr lang="es-MX" dirty="0"/>
              <a:t>un nuevo símbolo en la casilla señalada por cada </a:t>
            </a:r>
            <a:r>
              <a:rPr lang="es-MX" dirty="0" smtClean="0"/>
              <a:t>una de </a:t>
            </a:r>
            <a:r>
              <a:rPr lang="es-MX" dirty="0"/>
              <a:t>las </a:t>
            </a:r>
            <a:r>
              <a:rPr lang="es-MX" dirty="0" smtClean="0"/>
              <a:t>cabezas.</a:t>
            </a:r>
            <a:endParaRPr lang="es-MX" dirty="0"/>
          </a:p>
          <a:p>
            <a:pPr marL="457200" indent="-457200" algn="just">
              <a:buFont typeface="+mj-lt"/>
              <a:buAutoNum type="alphaLcParenR"/>
            </a:pPr>
            <a:r>
              <a:rPr lang="es-MX" dirty="0"/>
              <a:t>M</a:t>
            </a:r>
            <a:r>
              <a:rPr lang="es-MX" dirty="0" smtClean="0"/>
              <a:t>over </a:t>
            </a:r>
            <a:r>
              <a:rPr lang="es-MX" dirty="0"/>
              <a:t>cada una de las cabezas hacia la izquierda, la derecha o dejarla estacionaria</a:t>
            </a:r>
            <a:r>
              <a:rPr lang="es-MX" dirty="0" smtClean="0"/>
              <a:t>.</a:t>
            </a:r>
          </a:p>
        </p:txBody>
      </p:sp>
    </p:spTree>
    <p:extLst>
      <p:ext uri="{BB962C8B-B14F-4D97-AF65-F5344CB8AC3E}">
        <p14:creationId xmlns:p14="http://schemas.microsoft.com/office/powerpoint/2010/main" val="320098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Maquina de Turing </a:t>
            </a:r>
            <a:r>
              <a:rPr lang="es-MX" dirty="0" smtClean="0"/>
              <a:t>Multicabezal</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522413" y="1904999"/>
                <a:ext cx="9134391" cy="4953001"/>
              </a:xfrm>
            </p:spPr>
            <p:txBody>
              <a:bodyPr/>
              <a:lstStyle/>
              <a:p>
                <a:pPr marL="0" indent="0" algn="just">
                  <a:buNone/>
                </a:pPr>
                <a:r>
                  <a:rPr lang="es-MX" dirty="0" smtClean="0"/>
                  <a:t>Puesto que varias cabezas pueden señalar a la misma casilla, suponemos que éstas están numeradas desde </a:t>
                </a:r>
                <a:r>
                  <a:rPr lang="es-MX" dirty="0" smtClean="0">
                    <a:latin typeface="Arial" panose="020B0604020202020204" pitchFamily="34" charset="0"/>
                    <a:cs typeface="Arial" panose="020B0604020202020204" pitchFamily="34" charset="0"/>
                  </a:rPr>
                  <a:t>1</a:t>
                </a:r>
                <a:r>
                  <a:rPr lang="es-MX" dirty="0" smtClean="0"/>
                  <a:t> hasta </a:t>
                </a:r>
                <a:r>
                  <a:rPr lang="es-MX" i="1" dirty="0"/>
                  <a:t>k </a:t>
                </a:r>
                <a:r>
                  <a:rPr lang="es-MX" dirty="0"/>
                  <a:t>y que el símbolo que finalmente aparecerá en dicha casilla será el escrito por la cabeza con el número más alto</a:t>
                </a:r>
                <a:r>
                  <a:rPr lang="es-MX" dirty="0" smtClean="0"/>
                  <a:t>.</a:t>
                </a:r>
              </a:p>
              <a:p>
                <a:pPr marL="0" indent="0" algn="just">
                  <a:buNone/>
                </a:pPr>
                <a:r>
                  <a:rPr lang="es-MX" sz="2000" dirty="0" smtClean="0">
                    <a:ln w="0"/>
                    <a:solidFill>
                      <a:schemeClr val="accent1"/>
                    </a:solidFill>
                    <a:effectLst>
                      <a:outerShdw blurRad="38100" dist="25400" dir="5400000" algn="ctr" rotWithShape="0">
                        <a:srgbClr val="6E747A">
                          <a:alpha val="43000"/>
                        </a:srgbClr>
                      </a:outerShdw>
                    </a:effectLst>
                  </a:rPr>
                  <a:t>LA FUNCIÓN DE TRANSICIÓN:</a:t>
                </a:r>
              </a:p>
              <a:p>
                <a:pPr marL="0" indent="0" algn="r">
                  <a:buNone/>
                </a:pPr>
                <a:r>
                  <a:rPr lang="es-MX" dirty="0" smtClean="0">
                    <a:ln w="0"/>
                    <a:effectLst>
                      <a:outerShdw blurRad="38100" dist="25400" dir="5400000" algn="ctr" rotWithShape="0">
                        <a:srgbClr val="6E747A">
                          <a:alpha val="43000"/>
                        </a:srgbClr>
                      </a:outerShdw>
                    </a:effectLst>
                    <a:ea typeface="Cambria Math" panose="02040503050406030204" pitchFamily="18" charset="0"/>
                  </a:rPr>
                  <a:t>MT de cintas múltiples</a:t>
                </a:r>
                <a14:m>
                  <m:oMath xmlns:m="http://schemas.openxmlformats.org/officeDocument/2006/math">
                    <m:r>
                      <a:rPr lang="es-MX" sz="2800" b="0" i="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        </m:t>
                    </m:r>
                    <m:r>
                      <a:rPr lang="es-MX" sz="2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𝛿</m:t>
                    </m:r>
                    <m:r>
                      <a:rPr lang="es-MX" sz="2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sz="2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𝑄</m:t>
                    </m:r>
                    <m:r>
                      <a:rPr lang="es-MX" sz="2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p>
                      <m:sSupPr>
                        <m:ctrlPr>
                          <a:rPr lang="es-MX" sz="2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pPr>
                      <m:e>
                        <m:r>
                          <m:rPr>
                            <m:sty m:val="p"/>
                          </m:rPr>
                          <a:rPr lang="el-GR" sz="2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Γ</m:t>
                        </m:r>
                      </m:e>
                      <m:sup>
                        <m:r>
                          <a:rPr lang="es-MX" sz="2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𝑘</m:t>
                        </m:r>
                      </m:sup>
                    </m:sSup>
                    <m:r>
                      <a:rPr lang="es-MX" sz="2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𝑄</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p>
                      <m:sSupPr>
                        <m:ctrlP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pPr>
                      <m:e>
                        <m:r>
                          <m:rPr>
                            <m:sty m:val="p"/>
                          </m:rPr>
                          <a:rPr lang="el-GR"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Γ</m:t>
                        </m:r>
                      </m:e>
                      <m:sup>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𝑘</m:t>
                        </m:r>
                      </m:sup>
                    </m:sSup>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p>
                      <m:sSupPr>
                        <m:ctrlPr>
                          <a:rPr lang="es-MX" sz="2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pPr>
                      <m:e>
                        <m:r>
                          <a:rPr lang="es-MX" sz="2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sz="2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𝐷</m:t>
                        </m:r>
                        <m:r>
                          <a:rPr lang="es-MX" sz="2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 </m:t>
                        </m:r>
                        <m:r>
                          <a:rPr lang="es-MX" sz="2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𝐼</m:t>
                        </m:r>
                        <m:r>
                          <a:rPr lang="es-MX" sz="2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 </m:t>
                        </m:r>
                        <m:r>
                          <a:rPr lang="es-MX" sz="2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𝐸</m:t>
                        </m:r>
                        <m:r>
                          <a:rPr lang="es-MX" sz="2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e>
                      <m:sup>
                        <m:r>
                          <a:rPr lang="es-MX" sz="2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𝑘</m:t>
                        </m:r>
                      </m:sup>
                    </m:sSup>
                  </m:oMath>
                </a14:m>
                <a:endParaRPr lang="es-MX" sz="2800" dirty="0" smtClean="0">
                  <a:ln w="0"/>
                  <a:solidFill>
                    <a:schemeClr val="accent1"/>
                  </a:solidFill>
                  <a:effectLst>
                    <a:outerShdw blurRad="38100" dist="25400" dir="5400000" algn="ctr" rotWithShape="0">
                      <a:srgbClr val="6E747A">
                        <a:alpha val="43000"/>
                      </a:srgbClr>
                    </a:outerShdw>
                  </a:effectLst>
                  <a:ea typeface="Cambria Math" panose="02040503050406030204" pitchFamily="18" charset="0"/>
                </a:endParaRPr>
              </a:p>
              <a:p>
                <a:pPr marL="0" indent="0" algn="r">
                  <a:buNone/>
                </a:pPr>
                <a:r>
                  <a:rPr lang="es-MX" dirty="0">
                    <a:ln w="0"/>
                    <a:effectLst>
                      <a:outerShdw blurRad="38100" dist="25400" dir="5400000" algn="ctr" rotWithShape="0">
                        <a:srgbClr val="6E747A">
                          <a:alpha val="43000"/>
                        </a:srgbClr>
                      </a:outerShdw>
                    </a:effectLst>
                    <a:ea typeface="Cambria Math" panose="02040503050406030204" pitchFamily="18" charset="0"/>
                  </a:rPr>
                  <a:t>MT </a:t>
                </a:r>
                <a:r>
                  <a:rPr lang="es-MX" dirty="0" err="1" smtClean="0">
                    <a:ln w="0"/>
                    <a:effectLst>
                      <a:outerShdw blurRad="38100" dist="25400" dir="5400000" algn="ctr" rotWithShape="0">
                        <a:srgbClr val="6E747A">
                          <a:alpha val="43000"/>
                        </a:srgbClr>
                      </a:outerShdw>
                    </a:effectLst>
                    <a:ea typeface="Cambria Math" panose="02040503050406030204" pitchFamily="18" charset="0"/>
                  </a:rPr>
                  <a:t>multicabezal</a:t>
                </a:r>
                <a:r>
                  <a:rPr lang="es-MX" sz="2800" dirty="0">
                    <a:ln w="0"/>
                    <a:solidFill>
                      <a:schemeClr val="accent1"/>
                    </a:solidFill>
                    <a:effectLst>
                      <a:outerShdw blurRad="38100" dist="25400" dir="5400000" algn="ctr" rotWithShape="0">
                        <a:srgbClr val="6E747A">
                          <a:alpha val="43000"/>
                        </a:srgbClr>
                      </a:outerShdw>
                    </a:effectLst>
                    <a:ea typeface="Cambria Math" panose="02040503050406030204" pitchFamily="18" charset="0"/>
                  </a:rPr>
                  <a:t>	</a:t>
                </a:r>
                <a14:m>
                  <m:oMath xmlns:m="http://schemas.openxmlformats.org/officeDocument/2006/math">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𝛿</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𝑄</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p>
                      <m:sSupPr>
                        <m:ctrlP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pPr>
                      <m:e>
                        <m:r>
                          <m:rPr>
                            <m:sty m:val="p"/>
                          </m:rPr>
                          <a:rPr lang="el-GR"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Γ</m:t>
                        </m:r>
                      </m:e>
                      <m:sup>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𝑘</m:t>
                        </m:r>
                      </m:sup>
                    </m:sSup>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𝑄</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p>
                      <m:sSupPr>
                        <m:ctrlP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pPr>
                      <m:e>
                        <m:r>
                          <m:rPr>
                            <m:sty m:val="p"/>
                          </m:rPr>
                          <a:rPr lang="el-GR"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Γ</m:t>
                        </m:r>
                      </m:e>
                      <m:sup>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𝑘</m:t>
                        </m:r>
                      </m:sup>
                    </m:sSup>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p>
                      <m:sSupPr>
                        <m:ctrlP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pPr>
                      <m:e>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𝐷</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 </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𝐼</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 </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𝐸</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e>
                      <m:sup>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𝑘</m:t>
                        </m:r>
                      </m:sup>
                    </m:sSup>
                  </m:oMath>
                </a14:m>
                <a:endParaRPr lang="es-MX" sz="2800" dirty="0" smtClean="0">
                  <a:ln w="0"/>
                  <a:solidFill>
                    <a:schemeClr val="accent1"/>
                  </a:solidFill>
                  <a:effectLst>
                    <a:outerShdw blurRad="38100" dist="25400" dir="5400000" algn="ctr" rotWithShape="0">
                      <a:srgbClr val="6E747A">
                        <a:alpha val="43000"/>
                      </a:srgbClr>
                    </a:outerShdw>
                  </a:effectLst>
                </a:endParaRPr>
              </a:p>
              <a:p>
                <a:pPr marL="0" indent="0" algn="r">
                  <a:buNone/>
                </a:pPr>
                <a:r>
                  <a:rPr lang="es-MX" dirty="0" smtClean="0">
                    <a:ln w="0"/>
                    <a:effectLst>
                      <a:outerShdw blurRad="38100" dist="25400" dir="5400000" algn="ctr" rotWithShape="0">
                        <a:srgbClr val="6E747A">
                          <a:alpha val="43000"/>
                        </a:srgbClr>
                      </a:outerShdw>
                    </a:effectLst>
                    <a:ea typeface="Cambria Math" panose="02040503050406030204" pitchFamily="18" charset="0"/>
                  </a:rPr>
                  <a:t>Queda definida como</a:t>
                </a:r>
                <a:r>
                  <a:rPr lang="es-MX" sz="2800" dirty="0">
                    <a:ln w="0"/>
                    <a:solidFill>
                      <a:schemeClr val="accent1"/>
                    </a:solidFill>
                    <a:effectLst>
                      <a:outerShdw blurRad="38100" dist="25400" dir="5400000" algn="ctr" rotWithShape="0">
                        <a:srgbClr val="6E747A">
                          <a:alpha val="43000"/>
                        </a:srgbClr>
                      </a:outerShdw>
                    </a:effectLst>
                    <a:ea typeface="Cambria Math" panose="02040503050406030204" pitchFamily="18" charset="0"/>
                  </a:rPr>
                  <a:t>	</a:t>
                </a:r>
                <a:r>
                  <a:rPr lang="es-MX" sz="2800" dirty="0" smtClean="0">
                    <a:ln w="0"/>
                    <a:solidFill>
                      <a:schemeClr val="accent1"/>
                    </a:solidFill>
                    <a:effectLst>
                      <a:outerShdw blurRad="38100" dist="25400" dir="5400000" algn="ctr" rotWithShape="0">
                        <a:srgbClr val="6E747A">
                          <a:alpha val="43000"/>
                        </a:srgbClr>
                      </a:outerShdw>
                    </a:effectLst>
                    <a:ea typeface="Cambria Math" panose="02040503050406030204" pitchFamily="18" charset="0"/>
                  </a:rPr>
                  <a:t>      </a:t>
                </a:r>
                <a14:m>
                  <m:oMath xmlns:m="http://schemas.openxmlformats.org/officeDocument/2006/math">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𝛿</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𝑄</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p>
                      <m:sSupPr>
                        <m:ctrlP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pPr>
                      <m:e>
                        <m:r>
                          <m:rPr>
                            <m:sty m:val="p"/>
                          </m:rPr>
                          <a:rPr lang="el-GR"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Γ</m:t>
                        </m:r>
                      </m:e>
                      <m:sup>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𝑘</m:t>
                        </m:r>
                      </m:sup>
                    </m:sSup>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𝑄</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p>
                      <m:sSupPr>
                        <m:ctrlPr>
                          <a:rPr lang="es-MX" sz="2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pPr>
                      <m:e>
                        <m:r>
                          <a:rPr lang="es-MX" sz="2800" b="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m:rPr>
                            <m:sty m:val="p"/>
                          </m:rPr>
                          <a:rPr lang="el-GR"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Γ</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m:rPr>
                            <m:nor/>
                          </m:rPr>
                          <a:rPr lang="es-MX" sz="2800" dirty="0">
                            <a:ln w="0"/>
                            <a:solidFill>
                              <a:schemeClr val="accent1"/>
                            </a:solidFill>
                            <a:effectLst>
                              <a:outerShdw blurRad="38100" dist="25400" dir="5400000" algn="ctr" rotWithShape="0">
                                <a:srgbClr val="6E747A">
                                  <a:alpha val="43000"/>
                                </a:srgbClr>
                              </a:outerShdw>
                            </a:effectLst>
                            <a:ea typeface="Cambria Math" panose="02040503050406030204" pitchFamily="18" charset="0"/>
                          </a:rPr>
                          <m:t> </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𝐷</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 </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𝐼</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 </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𝐸</m:t>
                        </m:r>
                        <m:r>
                          <a:rPr lang="es-MX" sz="28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m:rPr>
                            <m:nor/>
                          </m:rPr>
                          <a:rPr lang="es-MX" sz="2800" dirty="0">
                            <a:ln w="0"/>
                            <a:solidFill>
                              <a:schemeClr val="accent1"/>
                            </a:solidFill>
                            <a:effectLst>
                              <a:outerShdw blurRad="38100" dist="25400" dir="5400000" algn="ctr" rotWithShape="0">
                                <a:srgbClr val="6E747A">
                                  <a:alpha val="43000"/>
                                </a:srgbClr>
                              </a:outerShdw>
                            </a:effectLst>
                          </a:rPr>
                          <m:t> </m:t>
                        </m:r>
                        <m:r>
                          <a:rPr lang="es-MX" sz="2800" b="0" i="1" dirty="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e>
                      <m:sup>
                        <m:r>
                          <a:rPr lang="es-MX" sz="2800" b="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𝑘</m:t>
                        </m:r>
                      </m:sup>
                    </m:sSup>
                  </m:oMath>
                </a14:m>
                <a:endParaRPr lang="es-MX" sz="2800" dirty="0" smtClean="0">
                  <a:ln w="0"/>
                  <a:solidFill>
                    <a:schemeClr val="accent1"/>
                  </a:solidFill>
                  <a:effectLst>
                    <a:outerShdw blurRad="38100" dist="25400" dir="5400000" algn="ctr" rotWithShape="0">
                      <a:srgbClr val="6E747A">
                        <a:alpha val="43000"/>
                      </a:srgbClr>
                    </a:outerShdw>
                  </a:effectLst>
                </a:endParaRPr>
              </a:p>
              <a:p>
                <a:pPr marL="0" indent="0" algn="r">
                  <a:buNone/>
                </a:pPr>
                <a:endParaRPr lang="es-MX" sz="1100" i="1" dirty="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endParaRPr>
              </a:p>
              <a:p>
                <a:pPr marL="0" indent="0" algn="r">
                  <a:buNone/>
                </a:pPr>
                <a14:m>
                  <m:oMathPara xmlns:m="http://schemas.openxmlformats.org/officeDocument/2006/math">
                    <m:oMathParaPr>
                      <m:jc m:val="center"/>
                    </m:oMathParaPr>
                    <m:oMath xmlns:m="http://schemas.openxmlformats.org/officeDocument/2006/math">
                      <m:r>
                        <a:rPr lang="es-MX" sz="280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𝛿</m:t>
                      </m:r>
                      <m:r>
                        <a:rPr lang="es-MX" sz="280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𝑞</m:t>
                      </m:r>
                      <m: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 [</m:t>
                      </m:r>
                      <m:sSub>
                        <m:sSubPr>
                          <m:ctrlP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𝑋</m:t>
                          </m:r>
                        </m:e>
                        <m:sub>
                          <m: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1</m:t>
                          </m:r>
                        </m:sub>
                      </m:sSub>
                      <m: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sz="2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sz="2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𝑋</m:t>
                          </m:r>
                        </m:e>
                        <m:sub>
                          <m: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2</m:t>
                          </m:r>
                        </m:sub>
                      </m:sSub>
                      <m: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 …,</m:t>
                      </m:r>
                      <m:sSub>
                        <m:sSubPr>
                          <m:ctrlPr>
                            <a:rPr lang="es-MX" sz="2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sz="2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𝑋</m:t>
                          </m:r>
                        </m:e>
                        <m:sub>
                          <m: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𝑘</m:t>
                          </m:r>
                        </m:sub>
                      </m:sSub>
                      <m: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sz="2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𝑝</m:t>
                      </m:r>
                      <m: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 [</m:t>
                      </m:r>
                      <m:d>
                        <m:dPr>
                          <m:ctrlP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sSub>
                            <m:sSubPr>
                              <m:ctrlPr>
                                <a:rPr lang="es-MX" sz="2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𝑌</m:t>
                              </m:r>
                            </m:e>
                            <m:sub>
                              <m:r>
                                <a:rPr lang="es-MX" sz="2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1</m:t>
                              </m:r>
                            </m:sub>
                          </m:sSub>
                          <m: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sz="2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𝐷</m:t>
                              </m:r>
                            </m:e>
                            <m:sub>
                              <m:r>
                                <a:rPr lang="es-MX" sz="2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1</m:t>
                              </m:r>
                            </m:sub>
                          </m:sSub>
                        </m:e>
                      </m:d>
                      <m: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d>
                        <m:dPr>
                          <m:ctrlPr>
                            <a:rPr lang="es-MX" sz="2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sSub>
                            <m:sSubPr>
                              <m:ctrlPr>
                                <a:rPr lang="es-MX" sz="2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sz="2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𝑌</m:t>
                              </m:r>
                            </m:e>
                            <m:sub>
                              <m: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2</m:t>
                              </m:r>
                            </m:sub>
                          </m:sSub>
                          <m:r>
                            <a:rPr lang="es-MX" sz="2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sz="2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sz="2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𝐷</m:t>
                              </m:r>
                            </m:e>
                            <m:sub>
                              <m: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2</m:t>
                              </m:r>
                            </m:sub>
                          </m:sSub>
                        </m:e>
                      </m:d>
                      <m: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 …,</m:t>
                      </m:r>
                      <m:d>
                        <m:dPr>
                          <m:ctrlPr>
                            <a:rPr lang="es-MX" sz="2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sSub>
                            <m:sSubPr>
                              <m:ctrlPr>
                                <a:rPr lang="es-MX" sz="2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sz="2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𝑌</m:t>
                              </m:r>
                            </m:e>
                            <m:sub>
                              <m: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𝑘</m:t>
                              </m:r>
                            </m:sub>
                          </m:sSub>
                          <m:r>
                            <a:rPr lang="es-MX" sz="2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sz="2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sz="2800"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𝐷</m:t>
                              </m:r>
                            </m:e>
                            <m:sub>
                              <m: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𝑘</m:t>
                              </m:r>
                            </m:sub>
                          </m:sSub>
                        </m:e>
                      </m:d>
                      <m:r>
                        <a:rPr lang="es-MX" sz="2800"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oMath>
                  </m:oMathPara>
                </a14:m>
                <a:endParaRPr lang="es-MX" sz="2800" dirty="0" smtClean="0">
                  <a:ln w="0"/>
                  <a:solidFill>
                    <a:schemeClr val="tx1"/>
                  </a:solidFill>
                  <a:effectLst>
                    <a:outerShdw blurRad="38100" dist="25400" dir="5400000" algn="ctr" rotWithShape="0">
                      <a:srgbClr val="6E747A">
                        <a:alpha val="43000"/>
                      </a:srgbClr>
                    </a:outerShdw>
                  </a:effectLst>
                </a:endParaRP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522413" y="1904999"/>
                <a:ext cx="9134391" cy="4953001"/>
              </a:xfrm>
              <a:blipFill rotWithShape="0">
                <a:blip r:embed="rId2"/>
                <a:stretch>
                  <a:fillRect l="-1068" t="-1599" r="-1001"/>
                </a:stretch>
              </a:blipFill>
            </p:spPr>
            <p:txBody>
              <a:bodyPr/>
              <a:lstStyle/>
              <a:p>
                <a:r>
                  <a:rPr lang="es-MX">
                    <a:noFill/>
                  </a:rPr>
                  <a:t> </a:t>
                </a:r>
              </a:p>
            </p:txBody>
          </p:sp>
        </mc:Fallback>
      </mc:AlternateContent>
    </p:spTree>
    <p:extLst>
      <p:ext uri="{BB962C8B-B14F-4D97-AF65-F5344CB8AC3E}">
        <p14:creationId xmlns:p14="http://schemas.microsoft.com/office/powerpoint/2010/main" val="73394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a:t>
            </a:r>
            <a:endParaRPr lang="es-MX" dirty="0"/>
          </a:p>
        </p:txBody>
      </p:sp>
      <p:sp>
        <p:nvSpPr>
          <p:cNvPr id="3" name="Marcador de contenido 2"/>
          <p:cNvSpPr>
            <a:spLocks noGrp="1"/>
          </p:cNvSpPr>
          <p:nvPr>
            <p:ph idx="1"/>
          </p:nvPr>
        </p:nvSpPr>
        <p:spPr/>
        <p:txBody>
          <a:bodyPr/>
          <a:lstStyle/>
          <a:p>
            <a:pPr marL="0" indent="0" algn="just">
              <a:buNone/>
            </a:pPr>
            <a:r>
              <a:rPr lang="es-MX" dirty="0" smtClean="0">
                <a:cs typeface="Arial" panose="020B0604020202020204" pitchFamily="34" charset="0"/>
              </a:rPr>
              <a:t>Diseñar una MT </a:t>
            </a:r>
            <a:r>
              <a:rPr lang="es-MX" dirty="0">
                <a:cs typeface="Arial" panose="020B0604020202020204" pitchFamily="34" charset="0"/>
              </a:rPr>
              <a:t>Multicabezal que </a:t>
            </a:r>
            <a:r>
              <a:rPr lang="es-MX" dirty="0" smtClean="0">
                <a:cs typeface="Arial" panose="020B0604020202020204" pitchFamily="34" charset="0"/>
              </a:rPr>
              <a:t>cuente cuantos </a:t>
            </a:r>
            <a:r>
              <a:rPr lang="es-MX" dirty="0">
                <a:cs typeface="Arial" panose="020B0604020202020204" pitchFamily="34" charset="0"/>
              </a:rPr>
              <a:t>pares de </a:t>
            </a:r>
            <a:r>
              <a:rPr lang="es-MX" dirty="0" smtClean="0">
                <a:latin typeface="Arial" panose="020B0604020202020204" pitchFamily="34" charset="0"/>
                <a:cs typeface="Arial" panose="020B0604020202020204" pitchFamily="34" charset="0"/>
              </a:rPr>
              <a:t>0</a:t>
            </a:r>
            <a:r>
              <a:rPr lang="es-MX" dirty="0" smtClean="0">
                <a:cs typeface="Arial" panose="020B0604020202020204" pitchFamily="34" charset="0"/>
              </a:rPr>
              <a:t>´s </a:t>
            </a:r>
            <a:r>
              <a:rPr lang="es-MX" dirty="0">
                <a:cs typeface="Arial" panose="020B0604020202020204" pitchFamily="34" charset="0"/>
              </a:rPr>
              <a:t>tiene una cadena separados por un </a:t>
            </a:r>
            <a:r>
              <a:rPr lang="es-MX" dirty="0" smtClean="0">
                <a:latin typeface="Arial" panose="020B0604020202020204" pitchFamily="34" charset="0"/>
                <a:cs typeface="Arial" panose="020B0604020202020204" pitchFamily="34" charset="0"/>
              </a:rPr>
              <a:t>1</a:t>
            </a:r>
            <a:r>
              <a:rPr lang="es-MX" dirty="0" smtClean="0">
                <a:cs typeface="Arial" panose="020B0604020202020204" pitchFamily="34" charset="0"/>
              </a:rPr>
              <a:t>.  </a:t>
            </a:r>
            <a:r>
              <a:rPr lang="es-MX" dirty="0">
                <a:cs typeface="Arial" panose="020B0604020202020204" pitchFamily="34" charset="0"/>
              </a:rPr>
              <a:t>(Por cada par de </a:t>
            </a:r>
            <a:r>
              <a:rPr lang="es-MX" dirty="0" smtClean="0">
                <a:latin typeface="Arial" panose="020B0604020202020204" pitchFamily="34" charset="0"/>
                <a:cs typeface="Arial" panose="020B0604020202020204" pitchFamily="34" charset="0"/>
              </a:rPr>
              <a:t>0</a:t>
            </a:r>
            <a:r>
              <a:rPr lang="es-MX" dirty="0" smtClean="0">
                <a:cs typeface="Arial" panose="020B0604020202020204" pitchFamily="34" charset="0"/>
              </a:rPr>
              <a:t>´s </a:t>
            </a:r>
            <a:r>
              <a:rPr lang="es-MX" dirty="0">
                <a:cs typeface="Arial" panose="020B0604020202020204" pitchFamily="34" charset="0"/>
              </a:rPr>
              <a:t>encontrado sustituirlos por un </a:t>
            </a:r>
            <a:r>
              <a:rPr lang="es-MX" dirty="0">
                <a:latin typeface="Arial" panose="020B0604020202020204" pitchFamily="34" charset="0"/>
                <a:cs typeface="Arial" panose="020B0604020202020204" pitchFamily="34" charset="0"/>
              </a:rPr>
              <a:t>0</a:t>
            </a:r>
            <a:r>
              <a:rPr lang="es-MX" dirty="0" smtClean="0">
                <a:cs typeface="Arial" panose="020B0604020202020204" pitchFamily="34" charset="0"/>
              </a:rPr>
              <a:t> </a:t>
            </a:r>
            <a:r>
              <a:rPr lang="es-MX" dirty="0">
                <a:cs typeface="Arial" panose="020B0604020202020204" pitchFamily="34" charset="0"/>
              </a:rPr>
              <a:t>en la cadena final).</a:t>
            </a:r>
            <a:endParaRPr lang="es-MX" sz="2800" dirty="0">
              <a:cs typeface="Arial" panose="020B0604020202020204" pitchFamily="34" charset="0"/>
            </a:endParaRPr>
          </a:p>
          <a:p>
            <a:pPr marL="0" indent="0">
              <a:buNone/>
            </a:pPr>
            <a:endParaRPr lang="es-MX" dirty="0"/>
          </a:p>
        </p:txBody>
      </p:sp>
    </p:spTree>
    <p:extLst>
      <p:ext uri="{BB962C8B-B14F-4D97-AF65-F5344CB8AC3E}">
        <p14:creationId xmlns:p14="http://schemas.microsoft.com/office/powerpoint/2010/main" val="299625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24 Tabla"/>
          <p:cNvGraphicFramePr>
            <a:graphicFrameLocks noGrp="1"/>
          </p:cNvGraphicFramePr>
          <p:nvPr>
            <p:extLst>
              <p:ext uri="{D42A27DB-BD31-4B8C-83A1-F6EECF244321}">
                <p14:modId xmlns:p14="http://schemas.microsoft.com/office/powerpoint/2010/main" val="3510995644"/>
              </p:ext>
            </p:extLst>
          </p:nvPr>
        </p:nvGraphicFramePr>
        <p:xfrm>
          <a:off x="2189957" y="523341"/>
          <a:ext cx="8125890" cy="1140368"/>
        </p:xfrm>
        <a:graphic>
          <a:graphicData uri="http://schemas.openxmlformats.org/drawingml/2006/table">
            <a:tbl>
              <a:tblPr firstRow="1" bandRow="1">
                <a:tableStyleId>{BC89EF96-8CEA-46FF-86C4-4CE0E7609802}</a:tableStyleId>
              </a:tblPr>
              <a:tblGrid>
                <a:gridCol w="541726">
                  <a:extLst>
                    <a:ext uri="{9D8B030D-6E8A-4147-A177-3AD203B41FA5}">
                      <a16:colId xmlns:a16="http://schemas.microsoft.com/office/drawing/2014/main" val="20000"/>
                    </a:ext>
                  </a:extLst>
                </a:gridCol>
                <a:gridCol w="541726">
                  <a:extLst>
                    <a:ext uri="{9D8B030D-6E8A-4147-A177-3AD203B41FA5}">
                      <a16:colId xmlns:a16="http://schemas.microsoft.com/office/drawing/2014/main" val="20001"/>
                    </a:ext>
                  </a:extLst>
                </a:gridCol>
                <a:gridCol w="541726">
                  <a:extLst>
                    <a:ext uri="{9D8B030D-6E8A-4147-A177-3AD203B41FA5}">
                      <a16:colId xmlns:a16="http://schemas.microsoft.com/office/drawing/2014/main" val="20002"/>
                    </a:ext>
                  </a:extLst>
                </a:gridCol>
                <a:gridCol w="541726">
                  <a:extLst>
                    <a:ext uri="{9D8B030D-6E8A-4147-A177-3AD203B41FA5}">
                      <a16:colId xmlns:a16="http://schemas.microsoft.com/office/drawing/2014/main" val="20003"/>
                    </a:ext>
                  </a:extLst>
                </a:gridCol>
                <a:gridCol w="541726">
                  <a:extLst>
                    <a:ext uri="{9D8B030D-6E8A-4147-A177-3AD203B41FA5}">
                      <a16:colId xmlns:a16="http://schemas.microsoft.com/office/drawing/2014/main" val="20004"/>
                    </a:ext>
                  </a:extLst>
                </a:gridCol>
                <a:gridCol w="541726">
                  <a:extLst>
                    <a:ext uri="{9D8B030D-6E8A-4147-A177-3AD203B41FA5}">
                      <a16:colId xmlns:a16="http://schemas.microsoft.com/office/drawing/2014/main" val="20005"/>
                    </a:ext>
                  </a:extLst>
                </a:gridCol>
                <a:gridCol w="541726">
                  <a:extLst>
                    <a:ext uri="{9D8B030D-6E8A-4147-A177-3AD203B41FA5}">
                      <a16:colId xmlns:a16="http://schemas.microsoft.com/office/drawing/2014/main" val="20006"/>
                    </a:ext>
                  </a:extLst>
                </a:gridCol>
                <a:gridCol w="541726">
                  <a:extLst>
                    <a:ext uri="{9D8B030D-6E8A-4147-A177-3AD203B41FA5}">
                      <a16:colId xmlns:a16="http://schemas.microsoft.com/office/drawing/2014/main" val="20007"/>
                    </a:ext>
                  </a:extLst>
                </a:gridCol>
                <a:gridCol w="541726">
                  <a:extLst>
                    <a:ext uri="{9D8B030D-6E8A-4147-A177-3AD203B41FA5}">
                      <a16:colId xmlns:a16="http://schemas.microsoft.com/office/drawing/2014/main" val="20008"/>
                    </a:ext>
                  </a:extLst>
                </a:gridCol>
                <a:gridCol w="541726">
                  <a:extLst>
                    <a:ext uri="{9D8B030D-6E8A-4147-A177-3AD203B41FA5}">
                      <a16:colId xmlns:a16="http://schemas.microsoft.com/office/drawing/2014/main" val="20009"/>
                    </a:ext>
                  </a:extLst>
                </a:gridCol>
                <a:gridCol w="541726">
                  <a:extLst>
                    <a:ext uri="{9D8B030D-6E8A-4147-A177-3AD203B41FA5}">
                      <a16:colId xmlns:a16="http://schemas.microsoft.com/office/drawing/2014/main" val="20010"/>
                    </a:ext>
                  </a:extLst>
                </a:gridCol>
                <a:gridCol w="541726">
                  <a:extLst>
                    <a:ext uri="{9D8B030D-6E8A-4147-A177-3AD203B41FA5}">
                      <a16:colId xmlns:a16="http://schemas.microsoft.com/office/drawing/2014/main" val="20011"/>
                    </a:ext>
                  </a:extLst>
                </a:gridCol>
                <a:gridCol w="541726">
                  <a:extLst>
                    <a:ext uri="{9D8B030D-6E8A-4147-A177-3AD203B41FA5}">
                      <a16:colId xmlns:a16="http://schemas.microsoft.com/office/drawing/2014/main" val="20012"/>
                    </a:ext>
                  </a:extLst>
                </a:gridCol>
                <a:gridCol w="541726">
                  <a:extLst>
                    <a:ext uri="{9D8B030D-6E8A-4147-A177-3AD203B41FA5}">
                      <a16:colId xmlns:a16="http://schemas.microsoft.com/office/drawing/2014/main" val="20013"/>
                    </a:ext>
                  </a:extLst>
                </a:gridCol>
                <a:gridCol w="541726">
                  <a:extLst>
                    <a:ext uri="{9D8B030D-6E8A-4147-A177-3AD203B41FA5}">
                      <a16:colId xmlns:a16="http://schemas.microsoft.com/office/drawing/2014/main" val="20014"/>
                    </a:ext>
                  </a:extLst>
                </a:gridCol>
              </a:tblGrid>
              <a:tr h="1140368">
                <a:tc>
                  <a:txBody>
                    <a:bodyPr/>
                    <a:lstStyle/>
                    <a:p>
                      <a:pPr algn="ctr"/>
                      <a:r>
                        <a:rPr lang="es-MX" sz="1800" dirty="0" smtClean="0"/>
                        <a:t>B</a:t>
                      </a:r>
                      <a:endParaRPr lang="es-MX" sz="1800" dirty="0"/>
                    </a:p>
                  </a:txBody>
                  <a:tcPr marL="91416" marR="91416" marT="45708" marB="45708" anchor="ctr"/>
                </a:tc>
                <a:tc>
                  <a:txBody>
                    <a:bodyPr/>
                    <a:lstStyle/>
                    <a:p>
                      <a:pPr algn="ctr"/>
                      <a:r>
                        <a:rPr lang="es-MX" sz="1800" dirty="0" smtClean="0"/>
                        <a:t>0</a:t>
                      </a:r>
                      <a:endParaRPr lang="es-MX" sz="1800" dirty="0">
                        <a:latin typeface="Arial" panose="020B0604020202020204" pitchFamily="34" charset="0"/>
                        <a:cs typeface="Arial" panose="020B0604020202020204" pitchFamily="34" charset="0"/>
                      </a:endParaRPr>
                    </a:p>
                  </a:txBody>
                  <a:tcPr marL="91416" marR="91416" marT="45708" marB="45708" anchor="ctr"/>
                </a:tc>
                <a:tc>
                  <a:txBody>
                    <a:bodyPr/>
                    <a:lstStyle/>
                    <a:p>
                      <a:pPr algn="ctr"/>
                      <a:r>
                        <a:rPr lang="es-MX" sz="1800" dirty="0" smtClean="0"/>
                        <a:t>0</a:t>
                      </a:r>
                      <a:endParaRPr lang="es-MX" sz="1800" dirty="0">
                        <a:latin typeface="Arial" panose="020B0604020202020204" pitchFamily="34" charset="0"/>
                        <a:cs typeface="Arial" panose="020B0604020202020204" pitchFamily="34" charset="0"/>
                      </a:endParaRPr>
                    </a:p>
                  </a:txBody>
                  <a:tcPr marL="91416" marR="91416" marT="45708" marB="45708" anchor="ctr"/>
                </a:tc>
                <a:tc>
                  <a:txBody>
                    <a:bodyPr/>
                    <a:lstStyle/>
                    <a:p>
                      <a:pPr algn="ctr"/>
                      <a:r>
                        <a:rPr lang="es-MX" sz="1800" dirty="0" smtClean="0"/>
                        <a:t>1</a:t>
                      </a:r>
                      <a:endParaRPr lang="es-MX" sz="1800" dirty="0">
                        <a:latin typeface="Arial" panose="020B0604020202020204" pitchFamily="34" charset="0"/>
                        <a:cs typeface="Arial" panose="020B0604020202020204" pitchFamily="34" charset="0"/>
                      </a:endParaRPr>
                    </a:p>
                  </a:txBody>
                  <a:tcPr marL="91416" marR="91416" marT="45708" marB="45708" anchor="ctr"/>
                </a:tc>
                <a:tc>
                  <a:txBody>
                    <a:bodyPr/>
                    <a:lstStyle/>
                    <a:p>
                      <a:pPr algn="ctr"/>
                      <a:r>
                        <a:rPr lang="es-MX" sz="1800" dirty="0" smtClean="0"/>
                        <a:t>0</a:t>
                      </a:r>
                      <a:endParaRPr lang="es-MX" sz="1800" dirty="0">
                        <a:latin typeface="Arial" panose="020B0604020202020204" pitchFamily="34" charset="0"/>
                        <a:cs typeface="Arial" panose="020B0604020202020204" pitchFamily="34" charset="0"/>
                      </a:endParaRPr>
                    </a:p>
                  </a:txBody>
                  <a:tcPr marL="91416" marR="91416" marT="45708" marB="45708" anchor="ctr"/>
                </a:tc>
                <a:tc>
                  <a:txBody>
                    <a:bodyPr/>
                    <a:lstStyle/>
                    <a:p>
                      <a:pPr algn="ctr"/>
                      <a:r>
                        <a:rPr lang="es-MX" sz="1800" dirty="0" smtClean="0"/>
                        <a:t>0</a:t>
                      </a:r>
                      <a:endParaRPr lang="es-MX" sz="1800" dirty="0">
                        <a:latin typeface="Arial" panose="020B0604020202020204" pitchFamily="34" charset="0"/>
                        <a:cs typeface="Arial" panose="020B0604020202020204" pitchFamily="34" charset="0"/>
                      </a:endParaRPr>
                    </a:p>
                  </a:txBody>
                  <a:tcPr marL="91416" marR="91416" marT="45708" marB="45708" anchor="ctr"/>
                </a:tc>
                <a:tc>
                  <a:txBody>
                    <a:bodyPr/>
                    <a:lstStyle/>
                    <a:p>
                      <a:pPr algn="ctr"/>
                      <a:r>
                        <a:rPr lang="es-MX" sz="1800" dirty="0" smtClean="0"/>
                        <a:t>1</a:t>
                      </a:r>
                      <a:endParaRPr lang="es-MX" sz="1800" dirty="0">
                        <a:latin typeface="Arial" panose="020B0604020202020204" pitchFamily="34" charset="0"/>
                        <a:cs typeface="Arial" panose="020B0604020202020204" pitchFamily="34" charset="0"/>
                      </a:endParaRPr>
                    </a:p>
                  </a:txBody>
                  <a:tcPr marL="91416" marR="91416" marT="45708" marB="45708" anchor="ctr"/>
                </a:tc>
                <a:tc>
                  <a:txBody>
                    <a:bodyPr/>
                    <a:lstStyle/>
                    <a:p>
                      <a:pPr algn="ctr"/>
                      <a:r>
                        <a:rPr lang="es-MX" sz="1800" dirty="0" smtClean="0"/>
                        <a:t>0</a:t>
                      </a:r>
                      <a:endParaRPr lang="es-MX" sz="1800" dirty="0">
                        <a:latin typeface="Arial" panose="020B0604020202020204" pitchFamily="34" charset="0"/>
                        <a:cs typeface="Arial" panose="020B0604020202020204" pitchFamily="34" charset="0"/>
                      </a:endParaRPr>
                    </a:p>
                  </a:txBody>
                  <a:tcPr marL="91416" marR="91416" marT="45708" marB="45708" anchor="ctr"/>
                </a:tc>
                <a:tc>
                  <a:txBody>
                    <a:bodyPr/>
                    <a:lstStyle/>
                    <a:p>
                      <a:pPr algn="ctr"/>
                      <a:r>
                        <a:rPr lang="es-MX" sz="1800" dirty="0" smtClean="0"/>
                        <a:t>0</a:t>
                      </a:r>
                      <a:endParaRPr lang="es-MX" sz="1800" dirty="0">
                        <a:latin typeface="Arial" panose="020B0604020202020204" pitchFamily="34" charset="0"/>
                        <a:cs typeface="Arial" panose="020B0604020202020204" pitchFamily="34" charset="0"/>
                      </a:endParaRPr>
                    </a:p>
                  </a:txBody>
                  <a:tcPr marL="91416" marR="91416" marT="45708" marB="45708" anchor="ctr"/>
                </a:tc>
                <a:tc>
                  <a:txBody>
                    <a:bodyPr/>
                    <a:lstStyle/>
                    <a:p>
                      <a:pPr algn="ctr"/>
                      <a:r>
                        <a:rPr lang="es-MX" sz="1800" dirty="0" smtClean="0"/>
                        <a:t>B</a:t>
                      </a:r>
                      <a:endParaRPr lang="es-MX" sz="1800" dirty="0"/>
                    </a:p>
                  </a:txBody>
                  <a:tcPr marL="91416" marR="91416" marT="45708" marB="45708" anchor="ctr"/>
                </a:tc>
                <a:tc>
                  <a:txBody>
                    <a:bodyPr/>
                    <a:lstStyle/>
                    <a:p>
                      <a:pPr algn="ctr"/>
                      <a:r>
                        <a:rPr lang="es-MX" sz="1800" dirty="0" smtClean="0"/>
                        <a:t>B</a:t>
                      </a:r>
                      <a:endParaRPr lang="es-MX" sz="1800" dirty="0"/>
                    </a:p>
                  </a:txBody>
                  <a:tcPr marL="91416" marR="91416" marT="45708" marB="45708" anchor="ctr"/>
                </a:tc>
                <a:tc>
                  <a:txBody>
                    <a:bodyPr/>
                    <a:lstStyle/>
                    <a:p>
                      <a:pPr algn="ctr"/>
                      <a:r>
                        <a:rPr lang="es-MX" sz="1800" dirty="0" smtClean="0"/>
                        <a:t>B</a:t>
                      </a:r>
                      <a:endParaRPr lang="es-MX" sz="1800" dirty="0"/>
                    </a:p>
                  </a:txBody>
                  <a:tcPr marL="91416" marR="91416" marT="45708" marB="45708" anchor="ctr"/>
                </a:tc>
                <a:tc>
                  <a:txBody>
                    <a:bodyPr/>
                    <a:lstStyle/>
                    <a:p>
                      <a:pPr algn="ctr"/>
                      <a:r>
                        <a:rPr lang="es-MX" sz="1800" dirty="0" smtClean="0"/>
                        <a:t>B</a:t>
                      </a:r>
                      <a:endParaRPr lang="es-MX" sz="1800" dirty="0"/>
                    </a:p>
                  </a:txBody>
                  <a:tcPr marL="91416" marR="91416" marT="45708" marB="45708" anchor="ctr"/>
                </a:tc>
                <a:tc>
                  <a:txBody>
                    <a:bodyPr/>
                    <a:lstStyle/>
                    <a:p>
                      <a:pPr algn="ctr"/>
                      <a:r>
                        <a:rPr lang="es-MX" sz="1800" dirty="0" smtClean="0"/>
                        <a:t>B</a:t>
                      </a:r>
                      <a:endParaRPr lang="es-MX" sz="1800" dirty="0"/>
                    </a:p>
                  </a:txBody>
                  <a:tcPr marL="91416" marR="91416" marT="45708" marB="45708" anchor="ctr"/>
                </a:tc>
                <a:tc>
                  <a:txBody>
                    <a:bodyPr/>
                    <a:lstStyle/>
                    <a:p>
                      <a:pPr algn="ctr"/>
                      <a:endParaRPr lang="es-MX" sz="1800" dirty="0"/>
                    </a:p>
                  </a:txBody>
                  <a:tcPr marL="91416" marR="91416" marT="45708" marB="45708" anchor="ctr"/>
                </a:tc>
                <a:extLst>
                  <a:ext uri="{0D108BD9-81ED-4DB2-BD59-A6C34878D82A}">
                    <a16:rowId xmlns:a16="http://schemas.microsoft.com/office/drawing/2014/main" val="10000"/>
                  </a:ext>
                </a:extLst>
              </a:tr>
            </a:tbl>
          </a:graphicData>
        </a:graphic>
      </p:graphicFrame>
      <p:sp>
        <p:nvSpPr>
          <p:cNvPr id="26" name="25 Rectángulo"/>
          <p:cNvSpPr/>
          <p:nvPr/>
        </p:nvSpPr>
        <p:spPr>
          <a:xfrm>
            <a:off x="2216225" y="523632"/>
            <a:ext cx="488604" cy="1134821"/>
          </a:xfrm>
          <a:prstGeom prst="rect">
            <a:avLst/>
          </a:prstGeom>
          <a:noFill/>
          <a:ln w="76200"/>
        </p:spPr>
        <p:style>
          <a:lnRef idx="2">
            <a:schemeClr val="accent3"/>
          </a:lnRef>
          <a:fillRef idx="1">
            <a:schemeClr val="lt1"/>
          </a:fillRef>
          <a:effectRef idx="0">
            <a:schemeClr val="accent3"/>
          </a:effectRef>
          <a:fontRef idx="minor">
            <a:schemeClr val="dk1"/>
          </a:fontRef>
        </p:style>
        <p:txBody>
          <a:bodyPr rtlCol="0" anchor="ctr"/>
          <a:lstStyle/>
          <a:p>
            <a:pPr algn="ctr"/>
            <a:endParaRPr lang="es-MX" sz="1799"/>
          </a:p>
        </p:txBody>
      </p:sp>
      <p:cxnSp>
        <p:nvCxnSpPr>
          <p:cNvPr id="28" name="27 Conector recto de flecha"/>
          <p:cNvCxnSpPr>
            <a:endCxn id="26" idx="0"/>
          </p:cNvCxnSpPr>
          <p:nvPr/>
        </p:nvCxnSpPr>
        <p:spPr>
          <a:xfrm>
            <a:off x="2460526" y="98073"/>
            <a:ext cx="1" cy="425558"/>
          </a:xfrm>
          <a:prstGeom prst="straightConnector1">
            <a:avLst/>
          </a:prstGeom>
          <a:ln w="38100">
            <a:tailEnd type="arrow"/>
          </a:ln>
        </p:spPr>
        <p:style>
          <a:lnRef idx="3">
            <a:schemeClr val="accent3"/>
          </a:lnRef>
          <a:fillRef idx="0">
            <a:schemeClr val="accent3"/>
          </a:fillRef>
          <a:effectRef idx="2">
            <a:schemeClr val="accent3"/>
          </a:effectRef>
          <a:fontRef idx="minor">
            <a:schemeClr val="tx1"/>
          </a:fontRef>
        </p:style>
      </p:cxnSp>
      <p:sp>
        <p:nvSpPr>
          <p:cNvPr id="31" name="30 Rectángulo"/>
          <p:cNvSpPr/>
          <p:nvPr/>
        </p:nvSpPr>
        <p:spPr>
          <a:xfrm>
            <a:off x="2202678" y="523631"/>
            <a:ext cx="488604" cy="1134821"/>
          </a:xfrm>
          <a:prstGeom prst="rect">
            <a:avLst/>
          </a:prstGeom>
          <a:noFill/>
          <a:ln w="762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MX" sz="1799"/>
          </a:p>
        </p:txBody>
      </p:sp>
      <p:cxnSp>
        <p:nvCxnSpPr>
          <p:cNvPr id="32" name="31 Conector recto de flecha"/>
          <p:cNvCxnSpPr/>
          <p:nvPr/>
        </p:nvCxnSpPr>
        <p:spPr>
          <a:xfrm>
            <a:off x="2463560" y="110990"/>
            <a:ext cx="1" cy="425558"/>
          </a:xfrm>
          <a:prstGeom prst="straightConnector1">
            <a:avLst/>
          </a:prstGeom>
          <a:ln w="38100">
            <a:solidFill>
              <a:srgbClr val="FF0000"/>
            </a:solidFill>
            <a:tailEnd type="arrow"/>
          </a:ln>
        </p:spPr>
        <p:style>
          <a:lnRef idx="3">
            <a:schemeClr val="accent3"/>
          </a:lnRef>
          <a:fillRef idx="0">
            <a:schemeClr val="accent3"/>
          </a:fillRef>
          <a:effectRef idx="2">
            <a:schemeClr val="accent3"/>
          </a:effectRef>
          <a:fontRef idx="minor">
            <a:schemeClr val="tx1"/>
          </a:fontRef>
        </p:style>
      </p:cxnSp>
      <p:sp>
        <p:nvSpPr>
          <p:cNvPr id="33" name="32 Rectángulo"/>
          <p:cNvSpPr/>
          <p:nvPr/>
        </p:nvSpPr>
        <p:spPr>
          <a:xfrm>
            <a:off x="2860983" y="903655"/>
            <a:ext cx="269132" cy="4062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799" b="1" dirty="0"/>
              <a:t>B</a:t>
            </a:r>
          </a:p>
        </p:txBody>
      </p:sp>
      <p:sp>
        <p:nvSpPr>
          <p:cNvPr id="36" name="35 Rectángulo"/>
          <p:cNvSpPr/>
          <p:nvPr/>
        </p:nvSpPr>
        <p:spPr>
          <a:xfrm>
            <a:off x="3397737" y="903654"/>
            <a:ext cx="296045" cy="4062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799" b="1" dirty="0"/>
              <a:t>B</a:t>
            </a:r>
          </a:p>
        </p:txBody>
      </p:sp>
      <p:sp>
        <p:nvSpPr>
          <p:cNvPr id="37" name="36 Rectángulo"/>
          <p:cNvSpPr/>
          <p:nvPr/>
        </p:nvSpPr>
        <p:spPr>
          <a:xfrm>
            <a:off x="7713414" y="926396"/>
            <a:ext cx="296045" cy="335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799" b="1" dirty="0" smtClean="0">
                <a:latin typeface="Arial" panose="020B0604020202020204" pitchFamily="34" charset="0"/>
                <a:cs typeface="Arial" panose="020B0604020202020204" pitchFamily="34" charset="0"/>
              </a:rPr>
              <a:t>0</a:t>
            </a:r>
            <a:endParaRPr lang="es-MX" sz="1799" b="1" dirty="0">
              <a:latin typeface="Arial" panose="020B0604020202020204" pitchFamily="34" charset="0"/>
              <a:cs typeface="Arial" panose="020B0604020202020204" pitchFamily="34" charset="0"/>
            </a:endParaRPr>
          </a:p>
        </p:txBody>
      </p:sp>
      <p:sp>
        <p:nvSpPr>
          <p:cNvPr id="38" name="37 Rectángulo"/>
          <p:cNvSpPr/>
          <p:nvPr/>
        </p:nvSpPr>
        <p:spPr>
          <a:xfrm>
            <a:off x="3950861" y="916791"/>
            <a:ext cx="269132" cy="4062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799" b="1" dirty="0"/>
              <a:t>B</a:t>
            </a:r>
          </a:p>
        </p:txBody>
      </p:sp>
      <p:sp>
        <p:nvSpPr>
          <p:cNvPr id="39" name="38 Rectángulo"/>
          <p:cNvSpPr/>
          <p:nvPr/>
        </p:nvSpPr>
        <p:spPr>
          <a:xfrm>
            <a:off x="4503985" y="938910"/>
            <a:ext cx="269132" cy="335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799" b="1" dirty="0"/>
              <a:t>B</a:t>
            </a:r>
          </a:p>
        </p:txBody>
      </p:sp>
      <p:sp>
        <p:nvSpPr>
          <p:cNvPr id="40" name="39 Rectángulo"/>
          <p:cNvSpPr/>
          <p:nvPr/>
        </p:nvSpPr>
        <p:spPr>
          <a:xfrm>
            <a:off x="5063837" y="900959"/>
            <a:ext cx="269132" cy="4062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799" b="1" dirty="0"/>
              <a:t>B</a:t>
            </a:r>
          </a:p>
        </p:txBody>
      </p:sp>
      <p:sp>
        <p:nvSpPr>
          <p:cNvPr id="41" name="40 Rectángulo"/>
          <p:cNvSpPr/>
          <p:nvPr/>
        </p:nvSpPr>
        <p:spPr>
          <a:xfrm>
            <a:off x="5569864" y="894316"/>
            <a:ext cx="269132" cy="4062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799" b="1" dirty="0"/>
              <a:t>B</a:t>
            </a:r>
          </a:p>
        </p:txBody>
      </p:sp>
      <p:sp>
        <p:nvSpPr>
          <p:cNvPr id="42" name="41 Rectángulo"/>
          <p:cNvSpPr/>
          <p:nvPr/>
        </p:nvSpPr>
        <p:spPr>
          <a:xfrm>
            <a:off x="8278225" y="911536"/>
            <a:ext cx="269132" cy="3693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799" b="1" dirty="0">
                <a:latin typeface="Arial" panose="020B0604020202020204" pitchFamily="34" charset="0"/>
                <a:cs typeface="Arial" panose="020B0604020202020204" pitchFamily="34" charset="0"/>
              </a:rPr>
              <a:t>0</a:t>
            </a:r>
          </a:p>
        </p:txBody>
      </p:sp>
      <p:sp>
        <p:nvSpPr>
          <p:cNvPr id="43" name="42 Rectángulo"/>
          <p:cNvSpPr/>
          <p:nvPr/>
        </p:nvSpPr>
        <p:spPr>
          <a:xfrm>
            <a:off x="6134584" y="906389"/>
            <a:ext cx="269132" cy="4062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799" b="1" dirty="0"/>
              <a:t>B</a:t>
            </a:r>
          </a:p>
        </p:txBody>
      </p:sp>
      <p:sp>
        <p:nvSpPr>
          <p:cNvPr id="44" name="43 Rectángulo"/>
          <p:cNvSpPr/>
          <p:nvPr/>
        </p:nvSpPr>
        <p:spPr>
          <a:xfrm>
            <a:off x="6668324" y="894316"/>
            <a:ext cx="269132" cy="4062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799" b="1" dirty="0"/>
              <a:t>B</a:t>
            </a:r>
          </a:p>
        </p:txBody>
      </p:sp>
      <p:sp>
        <p:nvSpPr>
          <p:cNvPr id="45" name="44 Rectángulo"/>
          <p:cNvSpPr/>
          <p:nvPr/>
        </p:nvSpPr>
        <p:spPr>
          <a:xfrm>
            <a:off x="8816123" y="912783"/>
            <a:ext cx="269132" cy="3693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799" b="1" dirty="0">
                <a:latin typeface="Arial" panose="020B0604020202020204" pitchFamily="34" charset="0"/>
                <a:cs typeface="Arial" panose="020B0604020202020204" pitchFamily="34" charset="0"/>
              </a:rPr>
              <a:t>0</a:t>
            </a:r>
          </a:p>
        </p:txBody>
      </p:sp>
      <p:sp>
        <p:nvSpPr>
          <p:cNvPr id="46" name="2 Marcador de contenido"/>
          <p:cNvSpPr>
            <a:spLocks noGrp="1"/>
          </p:cNvSpPr>
          <p:nvPr>
            <p:ph idx="1"/>
          </p:nvPr>
        </p:nvSpPr>
        <p:spPr>
          <a:xfrm>
            <a:off x="690376" y="2962180"/>
            <a:ext cx="10351066" cy="1260915"/>
          </a:xfrm>
        </p:spPr>
        <p:txBody>
          <a:bodyPr/>
          <a:lstStyle/>
          <a:p>
            <a:r>
              <a:rPr lang="es-MX" dirty="0" smtClean="0">
                <a:latin typeface="Arial" panose="020B0604020202020204" pitchFamily="34" charset="0"/>
                <a:cs typeface="Arial" panose="020B0604020202020204" pitchFamily="34" charset="0"/>
              </a:rPr>
              <a:t>Entrada: B00100100B</a:t>
            </a:r>
          </a:p>
          <a:p>
            <a:r>
              <a:rPr lang="es-MX" dirty="0" smtClean="0">
                <a:latin typeface="Arial" panose="020B0604020202020204" pitchFamily="34" charset="0"/>
                <a:cs typeface="Arial" panose="020B0604020202020204" pitchFamily="34" charset="0"/>
              </a:rPr>
              <a:t>Salida</a:t>
            </a:r>
            <a:r>
              <a:rPr lang="es-MX" smtClean="0">
                <a:latin typeface="Arial" panose="020B0604020202020204" pitchFamily="34" charset="0"/>
                <a:cs typeface="Arial" panose="020B0604020202020204" pitchFamily="34" charset="0"/>
              </a:rPr>
              <a:t>: B000B</a:t>
            </a:r>
            <a:endParaRPr lang="es-MX" dirty="0">
              <a:latin typeface="Arial" panose="020B0604020202020204" pitchFamily="34" charset="0"/>
              <a:cs typeface="Arial" panose="020B0604020202020204" pitchFamily="34" charset="0"/>
            </a:endParaRPr>
          </a:p>
        </p:txBody>
      </p:sp>
      <p:graphicFrame>
        <p:nvGraphicFramePr>
          <p:cNvPr id="47" name="46 Tabla"/>
          <p:cNvGraphicFramePr>
            <a:graphicFrameLocks noGrp="1"/>
          </p:cNvGraphicFramePr>
          <p:nvPr>
            <p:extLst>
              <p:ext uri="{D42A27DB-BD31-4B8C-83A1-F6EECF244321}">
                <p14:modId xmlns:p14="http://schemas.microsoft.com/office/powerpoint/2010/main" val="3847172930"/>
              </p:ext>
            </p:extLst>
          </p:nvPr>
        </p:nvGraphicFramePr>
        <p:xfrm>
          <a:off x="4490529" y="2555677"/>
          <a:ext cx="6399133" cy="3845786"/>
        </p:xfrm>
        <a:graphic>
          <a:graphicData uri="http://schemas.openxmlformats.org/drawingml/2006/table">
            <a:tbl>
              <a:tblPr firstRow="1" bandRow="1">
                <a:tableStyleId>{69012ECD-51FC-41F1-AA8D-1B2483CD663E}</a:tableStyleId>
              </a:tblPr>
              <a:tblGrid>
                <a:gridCol w="1292238">
                  <a:extLst>
                    <a:ext uri="{9D8B030D-6E8A-4147-A177-3AD203B41FA5}">
                      <a16:colId xmlns:a16="http://schemas.microsoft.com/office/drawing/2014/main" val="20000"/>
                    </a:ext>
                  </a:extLst>
                </a:gridCol>
                <a:gridCol w="5106895">
                  <a:extLst>
                    <a:ext uri="{9D8B030D-6E8A-4147-A177-3AD203B41FA5}">
                      <a16:colId xmlns:a16="http://schemas.microsoft.com/office/drawing/2014/main" val="20001"/>
                    </a:ext>
                  </a:extLst>
                </a:gridCol>
              </a:tblGrid>
              <a:tr h="549398">
                <a:tc>
                  <a:txBody>
                    <a:bodyPr/>
                    <a:lstStyle/>
                    <a:p>
                      <a:r>
                        <a:rPr lang="es-MX" sz="1800" dirty="0" smtClean="0"/>
                        <a:t>(q0,B,B) =</a:t>
                      </a:r>
                      <a:endParaRPr lang="es-MX" sz="1800" b="0" dirty="0">
                        <a:latin typeface="Arial" panose="020B0604020202020204" pitchFamily="34" charset="0"/>
                        <a:cs typeface="Arial" panose="020B0604020202020204" pitchFamily="34" charset="0"/>
                      </a:endParaRPr>
                    </a:p>
                  </a:txBody>
                  <a:tcPr marL="91416" marR="91416" marT="45708" marB="45708"/>
                </a:tc>
                <a:tc>
                  <a:txBody>
                    <a:bodyPr/>
                    <a:lstStyle/>
                    <a:p>
                      <a:r>
                        <a:rPr lang="es-MX" sz="1800" dirty="0" smtClean="0"/>
                        <a:t>(q1,{B,Z},{B,R})</a:t>
                      </a:r>
                      <a:endParaRPr lang="es-MX" sz="1800" b="0" dirty="0">
                        <a:latin typeface="Arial" panose="020B0604020202020204" pitchFamily="34" charset="0"/>
                        <a:cs typeface="Arial" panose="020B0604020202020204" pitchFamily="34" charset="0"/>
                      </a:endParaRPr>
                    </a:p>
                  </a:txBody>
                  <a:tcPr marL="91416" marR="91416" marT="45708" marB="45708"/>
                </a:tc>
                <a:extLst>
                  <a:ext uri="{0D108BD9-81ED-4DB2-BD59-A6C34878D82A}">
                    <a16:rowId xmlns:a16="http://schemas.microsoft.com/office/drawing/2014/main" val="10000"/>
                  </a:ext>
                </a:extLst>
              </a:tr>
              <a:tr h="549398">
                <a:tc>
                  <a:txBody>
                    <a:bodyPr/>
                    <a:lstStyle/>
                    <a:p>
                      <a:r>
                        <a:rPr lang="es-MX" sz="1800" dirty="0" smtClean="0"/>
                        <a:t>(q1,B,0)=</a:t>
                      </a:r>
                      <a:endParaRPr lang="es-MX" sz="1800" b="0" dirty="0">
                        <a:latin typeface="Arial" panose="020B0604020202020204" pitchFamily="34" charset="0"/>
                        <a:cs typeface="Arial" panose="020B0604020202020204" pitchFamily="34" charset="0"/>
                      </a:endParaRPr>
                    </a:p>
                  </a:txBody>
                  <a:tcPr marL="91416" marR="91416" marT="45708" marB="45708"/>
                </a:tc>
                <a:tc>
                  <a:txBody>
                    <a:bodyPr/>
                    <a:lstStyle/>
                    <a:p>
                      <a:r>
                        <a:rPr lang="es-MX" sz="1800" dirty="0" smtClean="0"/>
                        <a:t>(q1,{B,Z},{0,R})</a:t>
                      </a:r>
                      <a:endParaRPr lang="es-MX" sz="1800" b="0" dirty="0" smtClean="0">
                        <a:latin typeface="Arial" panose="020B0604020202020204" pitchFamily="34" charset="0"/>
                        <a:cs typeface="Arial" panose="020B0604020202020204" pitchFamily="34" charset="0"/>
                      </a:endParaRPr>
                    </a:p>
                  </a:txBody>
                  <a:tcPr marL="91416" marR="91416" marT="45708" marB="45708"/>
                </a:tc>
                <a:extLst>
                  <a:ext uri="{0D108BD9-81ED-4DB2-BD59-A6C34878D82A}">
                    <a16:rowId xmlns:a16="http://schemas.microsoft.com/office/drawing/2014/main" val="10001"/>
                  </a:ext>
                </a:extLst>
              </a:tr>
              <a:tr h="549398">
                <a:tc>
                  <a:txBody>
                    <a:bodyPr/>
                    <a:lstStyle/>
                    <a:p>
                      <a:r>
                        <a:rPr lang="es-MX" sz="1800" dirty="0" smtClean="0"/>
                        <a:t>(q1,B,1)=</a:t>
                      </a:r>
                      <a:endParaRPr lang="es-MX" sz="1800" b="0" dirty="0">
                        <a:latin typeface="Arial" panose="020B0604020202020204" pitchFamily="34" charset="0"/>
                        <a:cs typeface="Arial" panose="020B0604020202020204" pitchFamily="34" charset="0"/>
                      </a:endParaRPr>
                    </a:p>
                  </a:txBody>
                  <a:tcPr marL="91416" marR="91416" marT="45708" marB="45708"/>
                </a:tc>
                <a:tc>
                  <a:txBody>
                    <a:bodyPr/>
                    <a:lstStyle/>
                    <a:p>
                      <a:r>
                        <a:rPr lang="es-MX" sz="1800" dirty="0" smtClean="0"/>
                        <a:t>(q1,{B,Z},{1,R})</a:t>
                      </a:r>
                      <a:endParaRPr lang="es-MX" sz="1800" b="0" dirty="0" smtClean="0">
                        <a:latin typeface="Arial" panose="020B0604020202020204" pitchFamily="34" charset="0"/>
                        <a:cs typeface="Arial" panose="020B0604020202020204" pitchFamily="34" charset="0"/>
                      </a:endParaRPr>
                    </a:p>
                  </a:txBody>
                  <a:tcPr marL="91416" marR="91416" marT="45708" marB="45708"/>
                </a:tc>
                <a:extLst>
                  <a:ext uri="{0D108BD9-81ED-4DB2-BD59-A6C34878D82A}">
                    <a16:rowId xmlns:a16="http://schemas.microsoft.com/office/drawing/2014/main" val="10002"/>
                  </a:ext>
                </a:extLst>
              </a:tr>
              <a:tr h="549398">
                <a:tc>
                  <a:txBody>
                    <a:bodyPr/>
                    <a:lstStyle/>
                    <a:p>
                      <a:r>
                        <a:rPr lang="es-MX" sz="1800" dirty="0" smtClean="0"/>
                        <a:t>(q1,B,B)=</a:t>
                      </a:r>
                      <a:endParaRPr lang="es-MX" sz="1800" b="0" dirty="0">
                        <a:latin typeface="Arial" panose="020B0604020202020204" pitchFamily="34" charset="0"/>
                        <a:cs typeface="Arial" panose="020B0604020202020204" pitchFamily="34" charset="0"/>
                      </a:endParaRPr>
                    </a:p>
                  </a:txBody>
                  <a:tcPr marL="91416" marR="91416" marT="45708" marB="45708"/>
                </a:tc>
                <a:tc>
                  <a:txBody>
                    <a:bodyPr/>
                    <a:lstStyle/>
                    <a:p>
                      <a:r>
                        <a:rPr lang="es-MX" sz="1800" dirty="0" smtClean="0"/>
                        <a:t>(q2,{B,R},{B,R})</a:t>
                      </a:r>
                      <a:endParaRPr lang="es-MX" sz="1800" b="0" dirty="0">
                        <a:latin typeface="Arial" panose="020B0604020202020204" pitchFamily="34" charset="0"/>
                        <a:cs typeface="Arial" panose="020B0604020202020204" pitchFamily="34" charset="0"/>
                      </a:endParaRPr>
                    </a:p>
                  </a:txBody>
                  <a:tcPr marL="91416" marR="91416" marT="45708" marB="45708"/>
                </a:tc>
                <a:extLst>
                  <a:ext uri="{0D108BD9-81ED-4DB2-BD59-A6C34878D82A}">
                    <a16:rowId xmlns:a16="http://schemas.microsoft.com/office/drawing/2014/main" val="10003"/>
                  </a:ext>
                </a:extLst>
              </a:tr>
              <a:tr h="549398">
                <a:tc>
                  <a:txBody>
                    <a:bodyPr/>
                    <a:lstStyle/>
                    <a:p>
                      <a:r>
                        <a:rPr lang="es-MX" sz="1800" dirty="0" smtClean="0"/>
                        <a:t>(q2,0,B)=</a:t>
                      </a:r>
                      <a:endParaRPr lang="es-MX" sz="1800" b="0" dirty="0">
                        <a:latin typeface="Arial" panose="020B0604020202020204" pitchFamily="34" charset="0"/>
                        <a:cs typeface="Arial" panose="020B0604020202020204" pitchFamily="34" charset="0"/>
                      </a:endParaRPr>
                    </a:p>
                  </a:txBody>
                  <a:tcPr marL="91416" marR="91416" marT="45708" marB="45708"/>
                </a:tc>
                <a:tc>
                  <a:txBody>
                    <a:bodyPr/>
                    <a:lstStyle/>
                    <a:p>
                      <a:r>
                        <a:rPr lang="es-MX" sz="1800" dirty="0" smtClean="0"/>
                        <a:t>(q2,{B,R},{B,Z})</a:t>
                      </a:r>
                      <a:endParaRPr lang="es-MX" sz="1800" b="0" dirty="0">
                        <a:latin typeface="Arial" panose="020B0604020202020204" pitchFamily="34" charset="0"/>
                        <a:cs typeface="Arial" panose="020B0604020202020204" pitchFamily="34" charset="0"/>
                      </a:endParaRPr>
                    </a:p>
                  </a:txBody>
                  <a:tcPr marL="91416" marR="91416" marT="45708" marB="45708"/>
                </a:tc>
                <a:extLst>
                  <a:ext uri="{0D108BD9-81ED-4DB2-BD59-A6C34878D82A}">
                    <a16:rowId xmlns:a16="http://schemas.microsoft.com/office/drawing/2014/main" val="10004"/>
                  </a:ext>
                </a:extLst>
              </a:tr>
              <a:tr h="549398">
                <a:tc>
                  <a:txBody>
                    <a:bodyPr/>
                    <a:lstStyle/>
                    <a:p>
                      <a:r>
                        <a:rPr lang="es-MX" sz="1800" dirty="0" smtClean="0"/>
                        <a:t>(q2,1,B)=</a:t>
                      </a:r>
                      <a:endParaRPr lang="es-MX" sz="1800" b="0" dirty="0">
                        <a:latin typeface="Arial" panose="020B0604020202020204" pitchFamily="34" charset="0"/>
                        <a:cs typeface="Arial" panose="020B0604020202020204" pitchFamily="34" charset="0"/>
                      </a:endParaRPr>
                    </a:p>
                  </a:txBody>
                  <a:tcPr marL="91416" marR="91416" marT="45708" marB="45708"/>
                </a:tc>
                <a:tc>
                  <a:txBody>
                    <a:bodyPr/>
                    <a:lstStyle/>
                    <a:p>
                      <a:r>
                        <a:rPr lang="es-MX" sz="1800" dirty="0" smtClean="0"/>
                        <a:t>(q2,{B,R},{0,R})</a:t>
                      </a:r>
                      <a:endParaRPr lang="es-MX" sz="1800" b="0" dirty="0">
                        <a:latin typeface="Arial" panose="020B0604020202020204" pitchFamily="34" charset="0"/>
                        <a:cs typeface="Arial" panose="020B0604020202020204" pitchFamily="34" charset="0"/>
                      </a:endParaRPr>
                    </a:p>
                  </a:txBody>
                  <a:tcPr marL="91416" marR="91416" marT="45708" marB="45708"/>
                </a:tc>
                <a:extLst>
                  <a:ext uri="{0D108BD9-81ED-4DB2-BD59-A6C34878D82A}">
                    <a16:rowId xmlns:a16="http://schemas.microsoft.com/office/drawing/2014/main" val="10005"/>
                  </a:ext>
                </a:extLst>
              </a:tr>
              <a:tr h="549398">
                <a:tc>
                  <a:txBody>
                    <a:bodyPr/>
                    <a:lstStyle/>
                    <a:p>
                      <a:r>
                        <a:rPr lang="es-MX" sz="1800" dirty="0" smtClean="0"/>
                        <a:t>(q2,B,B)=</a:t>
                      </a:r>
                      <a:endParaRPr lang="es-MX" sz="1800" b="0" dirty="0">
                        <a:latin typeface="Arial" panose="020B0604020202020204" pitchFamily="34" charset="0"/>
                        <a:cs typeface="Arial" panose="020B0604020202020204" pitchFamily="34" charset="0"/>
                      </a:endParaRPr>
                    </a:p>
                  </a:txBody>
                  <a:tcPr marL="91416" marR="91416" marT="45708" marB="45708"/>
                </a:tc>
                <a:tc>
                  <a:txBody>
                    <a:bodyPr/>
                    <a:lstStyle/>
                    <a:p>
                      <a:r>
                        <a:rPr lang="es-MX" sz="1800" dirty="0" smtClean="0"/>
                        <a:t>(q4,{B,R},{0,R})</a:t>
                      </a:r>
                      <a:endParaRPr lang="es-MX" sz="1800" b="0" dirty="0">
                        <a:latin typeface="Arial" panose="020B0604020202020204" pitchFamily="34" charset="0"/>
                        <a:cs typeface="Arial" panose="020B0604020202020204" pitchFamily="34" charset="0"/>
                      </a:endParaRPr>
                    </a:p>
                  </a:txBody>
                  <a:tcPr marL="91416" marR="91416" marT="45708" marB="45708"/>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617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8294E-7 -2.22222E-6 L 0.3982 -0.00532 " pathEditMode="relative" rAng="0" ptsTypes="AA">
                                      <p:cBhvr>
                                        <p:cTn id="6" dur="5000" fill="hold"/>
                                        <p:tgtEl>
                                          <p:spTgt spid="28"/>
                                        </p:tgtEl>
                                        <p:attrNameLst>
                                          <p:attrName>ppt_x</p:attrName>
                                          <p:attrName>ppt_y</p:attrName>
                                        </p:attrNameLst>
                                      </p:cBhvr>
                                      <p:rCtr x="19904" y="-278"/>
                                    </p:animMotion>
                                  </p:childTnLst>
                                </p:cTn>
                              </p:par>
                              <p:par>
                                <p:cTn id="7" presetID="42" presetClass="path" presetSubtype="0" accel="50000" decel="50000" fill="hold" grpId="0" nodeType="withEffect">
                                  <p:stCondLst>
                                    <p:cond delay="0"/>
                                  </p:stCondLst>
                                  <p:childTnLst>
                                    <p:animMotion origin="layout" path="M 4.51159E-6 1.11111E-6 L 0.39958 -0.00093 " pathEditMode="relative" rAng="0" ptsTypes="AA">
                                      <p:cBhvr>
                                        <p:cTn id="8" dur="5000" fill="hold"/>
                                        <p:tgtEl>
                                          <p:spTgt spid="26"/>
                                        </p:tgtEl>
                                        <p:attrNameLst>
                                          <p:attrName>ppt_x</p:attrName>
                                          <p:attrName>ppt_y</p:attrName>
                                        </p:attrNameLst>
                                      </p:cBhvr>
                                      <p:rCtr x="19979" y="-301"/>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4.02709E-6 -2.22222E-6 L 0.04259 -0.00069 " pathEditMode="relative" rAng="0" ptsTypes="AA">
                                      <p:cBhvr>
                                        <p:cTn id="12" dur="2000" fill="hold"/>
                                        <p:tgtEl>
                                          <p:spTgt spid="32"/>
                                        </p:tgtEl>
                                        <p:attrNameLst>
                                          <p:attrName>ppt_x</p:attrName>
                                          <p:attrName>ppt_y</p:attrName>
                                        </p:attrNameLst>
                                      </p:cBhvr>
                                      <p:rCtr x="2123" y="-46"/>
                                    </p:animMotion>
                                  </p:childTnLst>
                                </p:cTn>
                              </p:par>
                              <p:par>
                                <p:cTn id="13" presetID="42" presetClass="path" presetSubtype="0" accel="50000" decel="50000" fill="hold" grpId="0" nodeType="withEffect">
                                  <p:stCondLst>
                                    <p:cond delay="0"/>
                                  </p:stCondLst>
                                  <p:childTnLst>
                                    <p:animMotion origin="layout" path="M -0.00234 2.22222E-6 L 0.04442 -0.00023 " pathEditMode="relative" rAng="0" ptsTypes="AA">
                                      <p:cBhvr>
                                        <p:cTn id="14" dur="2000" fill="hold"/>
                                        <p:tgtEl>
                                          <p:spTgt spid="31"/>
                                        </p:tgtEl>
                                        <p:attrNameLst>
                                          <p:attrName>ppt_x</p:attrName>
                                          <p:attrName>ppt_y</p:attrName>
                                        </p:attrNameLst>
                                      </p:cBhvr>
                                      <p:rCtr x="2331" y="-23"/>
                                    </p:animMotion>
                                  </p:childTnLst>
                                </p:cTn>
                              </p:par>
                              <p:par>
                                <p:cTn id="15" presetID="42" presetClass="path" presetSubtype="0" accel="50000" decel="50000" fill="hold" nodeType="withEffect">
                                  <p:stCondLst>
                                    <p:cond delay="0"/>
                                  </p:stCondLst>
                                  <p:childTnLst>
                                    <p:animMotion origin="layout" path="M 0.39818 -0.00116 L 0.44883 -0.00394 " pathEditMode="relative" rAng="0" ptsTypes="AA">
                                      <p:cBhvr>
                                        <p:cTn id="16" dur="2000" fill="hold"/>
                                        <p:tgtEl>
                                          <p:spTgt spid="28"/>
                                        </p:tgtEl>
                                        <p:attrNameLst>
                                          <p:attrName>ppt_x</p:attrName>
                                          <p:attrName>ppt_y</p:attrName>
                                        </p:attrNameLst>
                                      </p:cBhvr>
                                      <p:rCtr x="2526" y="-139"/>
                                    </p:animMotion>
                                  </p:childTnLst>
                                </p:cTn>
                              </p:par>
                              <p:par>
                                <p:cTn id="17" presetID="42" presetClass="path" presetSubtype="0" accel="50000" decel="50000" fill="hold" grpId="1" nodeType="withEffect">
                                  <p:stCondLst>
                                    <p:cond delay="0"/>
                                  </p:stCondLst>
                                  <p:childTnLst>
                                    <p:animMotion origin="layout" path="M 0.39961 -0.00093 L 0.44623 0.00069 " pathEditMode="relative" rAng="0" ptsTypes="AA">
                                      <p:cBhvr>
                                        <p:cTn id="18" dur="2000" fill="hold"/>
                                        <p:tgtEl>
                                          <p:spTgt spid="26"/>
                                        </p:tgtEl>
                                        <p:attrNameLst>
                                          <p:attrName>ppt_x</p:attrName>
                                          <p:attrName>ppt_y</p:attrName>
                                        </p:attrNameLst>
                                      </p:cBhvr>
                                      <p:rCtr x="2331" y="69"/>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0.04259 -0.00069 L 0.08921 -0.0037 " pathEditMode="relative" rAng="0" ptsTypes="AA">
                                      <p:cBhvr>
                                        <p:cTn id="27" dur="2000" fill="hold"/>
                                        <p:tgtEl>
                                          <p:spTgt spid="32"/>
                                        </p:tgtEl>
                                        <p:attrNameLst>
                                          <p:attrName>ppt_x</p:attrName>
                                          <p:attrName>ppt_y</p:attrName>
                                        </p:attrNameLst>
                                      </p:cBhvr>
                                      <p:rCtr x="2331" y="-162"/>
                                    </p:animMotion>
                                  </p:childTnLst>
                                </p:cTn>
                              </p:par>
                              <p:par>
                                <p:cTn id="28" presetID="42" presetClass="path" presetSubtype="0" accel="50000" decel="50000" fill="hold" grpId="1" nodeType="withEffect">
                                  <p:stCondLst>
                                    <p:cond delay="0"/>
                                  </p:stCondLst>
                                  <p:childTnLst>
                                    <p:animMotion origin="layout" path="M 0.0491 0.00185 L 0.09313 0.00602 " pathEditMode="relative" rAng="0" ptsTypes="AA">
                                      <p:cBhvr>
                                        <p:cTn id="29" dur="2000" fill="hold"/>
                                        <p:tgtEl>
                                          <p:spTgt spid="31"/>
                                        </p:tgtEl>
                                        <p:attrNameLst>
                                          <p:attrName>ppt_x</p:attrName>
                                          <p:attrName>ppt_y</p:attrName>
                                        </p:attrNameLst>
                                      </p:cBhvr>
                                      <p:rCtr x="2201" y="208"/>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0.08921 -0.0037 L 0.13558 -0.00208 " pathEditMode="relative" rAng="0" ptsTypes="AA">
                                      <p:cBhvr>
                                        <p:cTn id="38" dur="2000" fill="hold"/>
                                        <p:tgtEl>
                                          <p:spTgt spid="32"/>
                                        </p:tgtEl>
                                        <p:attrNameLst>
                                          <p:attrName>ppt_x</p:attrName>
                                          <p:attrName>ppt_y</p:attrName>
                                        </p:attrNameLst>
                                      </p:cBhvr>
                                      <p:rCtr x="2318" y="69"/>
                                    </p:animMotion>
                                  </p:childTnLst>
                                </p:cTn>
                              </p:par>
                              <p:par>
                                <p:cTn id="39" presetID="42" presetClass="path" presetSubtype="0" accel="50000" decel="50000" fill="hold" grpId="2" nodeType="withEffect">
                                  <p:stCondLst>
                                    <p:cond delay="0"/>
                                  </p:stCondLst>
                                  <p:childTnLst>
                                    <p:animMotion origin="layout" path="M 0.08961 0.00185 L 0.1348 -0.00093 " pathEditMode="relative" rAng="0" ptsTypes="AA">
                                      <p:cBhvr>
                                        <p:cTn id="40" dur="2000" fill="hold"/>
                                        <p:tgtEl>
                                          <p:spTgt spid="31"/>
                                        </p:tgtEl>
                                        <p:attrNameLst>
                                          <p:attrName>ppt_x</p:attrName>
                                          <p:attrName>ppt_y</p:attrName>
                                        </p:attrNameLst>
                                      </p:cBhvr>
                                      <p:rCtr x="2253" y="-139"/>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0.44887 -0.0081 L 0.49264 -0.00648 " pathEditMode="relative" rAng="0" ptsTypes="AA">
                                      <p:cBhvr>
                                        <p:cTn id="49" dur="2000" fill="hold"/>
                                        <p:tgtEl>
                                          <p:spTgt spid="28"/>
                                        </p:tgtEl>
                                        <p:attrNameLst>
                                          <p:attrName>ppt_x</p:attrName>
                                          <p:attrName>ppt_y</p:attrName>
                                        </p:attrNameLst>
                                      </p:cBhvr>
                                      <p:rCtr x="2188" y="69"/>
                                    </p:animMotion>
                                  </p:childTnLst>
                                </p:cTn>
                              </p:par>
                              <p:par>
                                <p:cTn id="50" presetID="42" presetClass="path" presetSubtype="0" accel="50000" decel="50000" fill="hold" grpId="2" nodeType="withEffect">
                                  <p:stCondLst>
                                    <p:cond delay="0"/>
                                  </p:stCondLst>
                                  <p:childTnLst>
                                    <p:animMotion origin="layout" path="M 0.44623 -0.00139 L 0.49102 0.00185 " pathEditMode="relative" rAng="0" ptsTypes="AA">
                                      <p:cBhvr>
                                        <p:cTn id="51" dur="2000" fill="hold"/>
                                        <p:tgtEl>
                                          <p:spTgt spid="26"/>
                                        </p:tgtEl>
                                        <p:attrNameLst>
                                          <p:attrName>ppt_x</p:attrName>
                                          <p:attrName>ppt_y</p:attrName>
                                        </p:attrNameLst>
                                      </p:cBhvr>
                                      <p:rCtr x="2240" y="162"/>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0.13558 -0.00208 L 0.1822 -0.00046 " pathEditMode="relative" rAng="0" ptsTypes="AA">
                                      <p:cBhvr>
                                        <p:cTn id="60" dur="2000" fill="hold"/>
                                        <p:tgtEl>
                                          <p:spTgt spid="32"/>
                                        </p:tgtEl>
                                        <p:attrNameLst>
                                          <p:attrName>ppt_x</p:attrName>
                                          <p:attrName>ppt_y</p:attrName>
                                        </p:attrNameLst>
                                      </p:cBhvr>
                                      <p:rCtr x="2331" y="69"/>
                                    </p:animMotion>
                                  </p:childTnLst>
                                </p:cTn>
                              </p:par>
                              <p:par>
                                <p:cTn id="61" presetID="42" presetClass="path" presetSubtype="0" accel="50000" decel="50000" fill="hold" grpId="3" nodeType="withEffect">
                                  <p:stCondLst>
                                    <p:cond delay="0"/>
                                  </p:stCondLst>
                                  <p:childTnLst>
                                    <p:animMotion origin="layout" path="M 0.1348 -0.00093 L 0.17909 0.00116 " pathEditMode="relative" rAng="0" ptsTypes="AA">
                                      <p:cBhvr>
                                        <p:cTn id="62" dur="2000" fill="hold"/>
                                        <p:tgtEl>
                                          <p:spTgt spid="31"/>
                                        </p:tgtEl>
                                        <p:attrNameLst>
                                          <p:attrName>ppt_x</p:attrName>
                                          <p:attrName>ppt_y</p:attrName>
                                        </p:attrNameLst>
                                      </p:cBhvr>
                                      <p:rCtr x="2214" y="93"/>
                                    </p:animMotion>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path" presetSubtype="0" accel="50000" decel="50000" fill="hold" nodeType="clickEffect">
                                  <p:stCondLst>
                                    <p:cond delay="0"/>
                                  </p:stCondLst>
                                  <p:childTnLst>
                                    <p:animMotion origin="layout" path="M 0.1822 -0.00046 L 0.22727 -0.00347 " pathEditMode="relative" rAng="0" ptsTypes="AA">
                                      <p:cBhvr>
                                        <p:cTn id="71" dur="2000" fill="hold"/>
                                        <p:tgtEl>
                                          <p:spTgt spid="32"/>
                                        </p:tgtEl>
                                        <p:attrNameLst>
                                          <p:attrName>ppt_x</p:attrName>
                                          <p:attrName>ppt_y</p:attrName>
                                        </p:attrNameLst>
                                      </p:cBhvr>
                                      <p:rCtr x="2253" y="-162"/>
                                    </p:animMotion>
                                  </p:childTnLst>
                                </p:cTn>
                              </p:par>
                              <p:par>
                                <p:cTn id="72" presetID="42" presetClass="path" presetSubtype="0" accel="50000" decel="50000" fill="hold" grpId="4" nodeType="withEffect">
                                  <p:stCondLst>
                                    <p:cond delay="0"/>
                                  </p:stCondLst>
                                  <p:childTnLst>
                                    <p:animMotion origin="layout" path="M 0.17909 0.00116 L 0.22285 2.22222E-6 " pathEditMode="relative" rAng="0" ptsTypes="AA">
                                      <p:cBhvr>
                                        <p:cTn id="73" dur="2000" fill="hold"/>
                                        <p:tgtEl>
                                          <p:spTgt spid="31"/>
                                        </p:tgtEl>
                                        <p:attrNameLst>
                                          <p:attrName>ppt_x</p:attrName>
                                          <p:attrName>ppt_y</p:attrName>
                                        </p:attrNameLst>
                                      </p:cBhvr>
                                      <p:rCtr x="2188" y="-69"/>
                                    </p:animMotion>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fade">
                                      <p:cBhvr>
                                        <p:cTn id="78" dur="500"/>
                                        <p:tgtEl>
                                          <p:spTgt spid="40"/>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nodeType="clickEffect">
                                  <p:stCondLst>
                                    <p:cond delay="0"/>
                                  </p:stCondLst>
                                  <p:childTnLst>
                                    <p:animMotion origin="layout" path="M 0.22727 -0.00347 L 0.27129 0.00023 " pathEditMode="relative" rAng="0" ptsTypes="AA">
                                      <p:cBhvr>
                                        <p:cTn id="82" dur="2000" fill="hold"/>
                                        <p:tgtEl>
                                          <p:spTgt spid="32"/>
                                        </p:tgtEl>
                                        <p:attrNameLst>
                                          <p:attrName>ppt_x</p:attrName>
                                          <p:attrName>ppt_y</p:attrName>
                                        </p:attrNameLst>
                                      </p:cBhvr>
                                      <p:rCtr x="2201" y="185"/>
                                    </p:animMotion>
                                  </p:childTnLst>
                                </p:cTn>
                              </p:par>
                              <p:par>
                                <p:cTn id="83" presetID="42" presetClass="path" presetSubtype="0" accel="50000" decel="50000" fill="hold" grpId="5" nodeType="withEffect">
                                  <p:stCondLst>
                                    <p:cond delay="0"/>
                                  </p:stCondLst>
                                  <p:childTnLst>
                                    <p:animMotion origin="layout" path="M 0.22285 0.00208 L 0.26791 0.00139 " pathEditMode="relative" rAng="0" ptsTypes="AA">
                                      <p:cBhvr>
                                        <p:cTn id="84" dur="2000" fill="hold"/>
                                        <p:tgtEl>
                                          <p:spTgt spid="31"/>
                                        </p:tgtEl>
                                        <p:attrNameLst>
                                          <p:attrName>ppt_x</p:attrName>
                                          <p:attrName>ppt_y</p:attrName>
                                        </p:attrNameLst>
                                      </p:cBhvr>
                                      <p:rCtr x="2253" y="-46"/>
                                    </p:animMotion>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nodeType="clickEffect">
                                  <p:stCondLst>
                                    <p:cond delay="0"/>
                                  </p:stCondLst>
                                  <p:childTnLst>
                                    <p:animMotion origin="layout" path="M 0.49264 -0.00648 L 0.53537 -0.00486 " pathEditMode="relative" rAng="0" ptsTypes="AA">
                                      <p:cBhvr>
                                        <p:cTn id="88" dur="2000" fill="hold"/>
                                        <p:tgtEl>
                                          <p:spTgt spid="28"/>
                                        </p:tgtEl>
                                        <p:attrNameLst>
                                          <p:attrName>ppt_x</p:attrName>
                                          <p:attrName>ppt_y</p:attrName>
                                        </p:attrNameLst>
                                      </p:cBhvr>
                                      <p:rCtr x="2136" y="69"/>
                                    </p:animMotion>
                                  </p:childTnLst>
                                </p:cTn>
                              </p:par>
                              <p:par>
                                <p:cTn id="89" presetID="42" presetClass="path" presetSubtype="0" accel="50000" decel="50000" fill="hold" grpId="3" nodeType="withEffect">
                                  <p:stCondLst>
                                    <p:cond delay="0"/>
                                  </p:stCondLst>
                                  <p:childTnLst>
                                    <p:animMotion origin="layout" path="M 0.48867 0.00185 L 0.53464 -0.00093 " pathEditMode="relative" rAng="0" ptsTypes="AA">
                                      <p:cBhvr>
                                        <p:cTn id="90" dur="2000" fill="hold"/>
                                        <p:tgtEl>
                                          <p:spTgt spid="26"/>
                                        </p:tgtEl>
                                        <p:attrNameLst>
                                          <p:attrName>ppt_x</p:attrName>
                                          <p:attrName>ppt_y</p:attrName>
                                        </p:attrNameLst>
                                      </p:cBhvr>
                                      <p:rCtr x="2292" y="-139"/>
                                    </p:animMotion>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41"/>
                                        </p:tgtEl>
                                        <p:attrNameLst>
                                          <p:attrName>style.visibility</p:attrName>
                                        </p:attrNameLst>
                                      </p:cBhvr>
                                      <p:to>
                                        <p:strVal val="visible"/>
                                      </p:to>
                                    </p:set>
                                    <p:animEffect transition="in" filter="fade">
                                      <p:cBhvr>
                                        <p:cTn id="100" dur="500"/>
                                        <p:tgtEl>
                                          <p:spTgt spid="41"/>
                                        </p:tgtEl>
                                      </p:cBhvr>
                                    </p:animEffect>
                                  </p:childTnLst>
                                </p:cTn>
                              </p:par>
                            </p:childTnLst>
                          </p:cTn>
                        </p:par>
                      </p:childTnLst>
                    </p:cTn>
                  </p:par>
                  <p:par>
                    <p:cTn id="101" fill="hold">
                      <p:stCondLst>
                        <p:cond delay="indefinite"/>
                      </p:stCondLst>
                      <p:childTnLst>
                        <p:par>
                          <p:cTn id="102" fill="hold">
                            <p:stCondLst>
                              <p:cond delay="0"/>
                            </p:stCondLst>
                            <p:childTnLst>
                              <p:par>
                                <p:cTn id="103" presetID="42" presetClass="path" presetSubtype="0" accel="50000" decel="50000" fill="hold" nodeType="clickEffect">
                                  <p:stCondLst>
                                    <p:cond delay="0"/>
                                  </p:stCondLst>
                                  <p:childTnLst>
                                    <p:animMotion origin="layout" path="M 0.27129 0.00023 L 0.31661 -0.00069 " pathEditMode="relative" rAng="0" ptsTypes="AA">
                                      <p:cBhvr>
                                        <p:cTn id="104" dur="2000" fill="hold"/>
                                        <p:tgtEl>
                                          <p:spTgt spid="32"/>
                                        </p:tgtEl>
                                        <p:attrNameLst>
                                          <p:attrName>ppt_x</p:attrName>
                                          <p:attrName>ppt_y</p:attrName>
                                        </p:attrNameLst>
                                      </p:cBhvr>
                                      <p:rCtr x="2266" y="-46"/>
                                    </p:animMotion>
                                  </p:childTnLst>
                                </p:cTn>
                              </p:par>
                              <p:par>
                                <p:cTn id="105" presetID="42" presetClass="path" presetSubtype="0" accel="50000" decel="50000" fill="hold" grpId="6" nodeType="withEffect">
                                  <p:stCondLst>
                                    <p:cond delay="0"/>
                                  </p:stCondLst>
                                  <p:childTnLst>
                                    <p:animMotion origin="layout" path="M 0.26791 0.00347 L 0.31102 -0.00047 " pathEditMode="relative" rAng="0" ptsTypes="AA">
                                      <p:cBhvr>
                                        <p:cTn id="106" dur="2000" fill="hold"/>
                                        <p:tgtEl>
                                          <p:spTgt spid="31"/>
                                        </p:tgtEl>
                                        <p:attrNameLst>
                                          <p:attrName>ppt_x</p:attrName>
                                          <p:attrName>ppt_y</p:attrName>
                                        </p:attrNameLst>
                                      </p:cBhvr>
                                      <p:rCtr x="2149" y="-208"/>
                                    </p:animMotion>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par>
                    <p:cTn id="112" fill="hold">
                      <p:stCondLst>
                        <p:cond delay="indefinite"/>
                      </p:stCondLst>
                      <p:childTnLst>
                        <p:par>
                          <p:cTn id="113" fill="hold">
                            <p:stCondLst>
                              <p:cond delay="0"/>
                            </p:stCondLst>
                            <p:childTnLst>
                              <p:par>
                                <p:cTn id="114" presetID="42" presetClass="path" presetSubtype="0" accel="50000" decel="50000" fill="hold" nodeType="clickEffect">
                                  <p:stCondLst>
                                    <p:cond delay="0"/>
                                  </p:stCondLst>
                                  <p:childTnLst>
                                    <p:animMotion origin="layout" path="M 0.31661 -0.00069 L 0.3566 -0.00116 " pathEditMode="relative" rAng="0" ptsTypes="AA">
                                      <p:cBhvr>
                                        <p:cTn id="115" dur="2000" fill="hold"/>
                                        <p:tgtEl>
                                          <p:spTgt spid="32"/>
                                        </p:tgtEl>
                                        <p:attrNameLst>
                                          <p:attrName>ppt_x</p:attrName>
                                          <p:attrName>ppt_y</p:attrName>
                                        </p:attrNameLst>
                                      </p:cBhvr>
                                      <p:rCtr x="1993" y="-23"/>
                                    </p:animMotion>
                                  </p:childTnLst>
                                </p:cTn>
                              </p:par>
                              <p:par>
                                <p:cTn id="116" presetID="42" presetClass="path" presetSubtype="0" accel="50000" decel="50000" fill="hold" grpId="7" nodeType="withEffect">
                                  <p:stCondLst>
                                    <p:cond delay="0"/>
                                  </p:stCondLst>
                                  <p:childTnLst>
                                    <p:animMotion origin="layout" path="M 0.30946 -0.00185 L 0.35765 0.00208 " pathEditMode="relative" rAng="0" ptsTypes="AA">
                                      <p:cBhvr>
                                        <p:cTn id="117" dur="2000" fill="hold"/>
                                        <p:tgtEl>
                                          <p:spTgt spid="31"/>
                                        </p:tgtEl>
                                        <p:attrNameLst>
                                          <p:attrName>ppt_x</p:attrName>
                                          <p:attrName>ppt_y</p:attrName>
                                        </p:attrNameLst>
                                      </p:cBhvr>
                                      <p:rCtr x="2409" y="185"/>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par>
                    <p:cTn id="123" fill="hold">
                      <p:stCondLst>
                        <p:cond delay="indefinite"/>
                      </p:stCondLst>
                      <p:childTnLst>
                        <p:par>
                          <p:cTn id="124" fill="hold">
                            <p:stCondLst>
                              <p:cond delay="0"/>
                            </p:stCondLst>
                            <p:childTnLst>
                              <p:par>
                                <p:cTn id="125" presetID="42" presetClass="path" presetSubtype="0" accel="50000" decel="50000" fill="hold" nodeType="clickEffect">
                                  <p:stCondLst>
                                    <p:cond delay="0"/>
                                  </p:stCondLst>
                                  <p:childTnLst>
                                    <p:animMotion origin="layout" path="M 0.3566 -0.00116 L 0.40049 0.00278 " pathEditMode="relative" rAng="0" ptsTypes="AA">
                                      <p:cBhvr>
                                        <p:cTn id="126" dur="2000" fill="hold"/>
                                        <p:tgtEl>
                                          <p:spTgt spid="32"/>
                                        </p:tgtEl>
                                        <p:attrNameLst>
                                          <p:attrName>ppt_x</p:attrName>
                                          <p:attrName>ppt_y</p:attrName>
                                        </p:attrNameLst>
                                      </p:cBhvr>
                                      <p:rCtr x="2188" y="185"/>
                                    </p:animMotion>
                                  </p:childTnLst>
                                </p:cTn>
                              </p:par>
                              <p:par>
                                <p:cTn id="127" presetID="42" presetClass="path" presetSubtype="0" accel="50000" decel="50000" fill="hold" grpId="8" nodeType="withEffect">
                                  <p:stCondLst>
                                    <p:cond delay="0"/>
                                  </p:stCondLst>
                                  <p:childTnLst>
                                    <p:animMotion origin="layout" path="M 0.35765 0.00208 L 0.40323 0.00023 " pathEditMode="relative" rAng="0" ptsTypes="AA">
                                      <p:cBhvr>
                                        <p:cTn id="128" dur="2000" fill="hold"/>
                                        <p:tgtEl>
                                          <p:spTgt spid="31"/>
                                        </p:tgtEl>
                                        <p:attrNameLst>
                                          <p:attrName>ppt_x</p:attrName>
                                          <p:attrName>ppt_y</p:attrName>
                                        </p:attrNameLst>
                                      </p:cBhvr>
                                      <p:rCtr x="2279" y="-93"/>
                                    </p:animMotion>
                                  </p:childTnLst>
                                </p:cTn>
                              </p:par>
                            </p:childTnLst>
                          </p:cTn>
                        </p:par>
                      </p:childTnLst>
                    </p:cTn>
                  </p:par>
                  <p:par>
                    <p:cTn id="129" fill="hold">
                      <p:stCondLst>
                        <p:cond delay="indefinite"/>
                      </p:stCondLst>
                      <p:childTnLst>
                        <p:par>
                          <p:cTn id="130" fill="hold">
                            <p:stCondLst>
                              <p:cond delay="0"/>
                            </p:stCondLst>
                            <p:childTnLst>
                              <p:par>
                                <p:cTn id="131" presetID="42" presetClass="path" presetSubtype="0" accel="50000" decel="50000" fill="hold" nodeType="clickEffect">
                                  <p:stCondLst>
                                    <p:cond delay="0"/>
                                  </p:stCondLst>
                                  <p:childTnLst>
                                    <p:animMotion origin="layout" path="M 0.53536 -0.00486 L 0.57952 -0.00787 " pathEditMode="relative" rAng="0" ptsTypes="AA">
                                      <p:cBhvr>
                                        <p:cTn id="132" dur="2000" fill="hold"/>
                                        <p:tgtEl>
                                          <p:spTgt spid="28"/>
                                        </p:tgtEl>
                                        <p:attrNameLst>
                                          <p:attrName>ppt_x</p:attrName>
                                          <p:attrName>ppt_y</p:attrName>
                                        </p:attrNameLst>
                                      </p:cBhvr>
                                      <p:rCtr x="2201" y="-162"/>
                                    </p:animMotion>
                                  </p:childTnLst>
                                </p:cTn>
                              </p:par>
                              <p:par>
                                <p:cTn id="133" presetID="42" presetClass="path" presetSubtype="0" accel="50000" decel="50000" fill="hold" grpId="4" nodeType="withEffect">
                                  <p:stCondLst>
                                    <p:cond delay="0"/>
                                  </p:stCondLst>
                                  <p:childTnLst>
                                    <p:animMotion origin="layout" path="M 0.53464 -0.00093 L 0.57709 0.00092 " pathEditMode="relative" rAng="0" ptsTypes="AA">
                                      <p:cBhvr>
                                        <p:cTn id="134" dur="2000" fill="hold"/>
                                        <p:tgtEl>
                                          <p:spTgt spid="26"/>
                                        </p:tgtEl>
                                        <p:attrNameLst>
                                          <p:attrName>ppt_x</p:attrName>
                                          <p:attrName>ppt_y</p:attrName>
                                        </p:attrNameLst>
                                      </p:cBhvr>
                                      <p:rCtr x="2083" y="23"/>
                                    </p:animMotion>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45"/>
                                        </p:tgtEl>
                                        <p:attrNameLst>
                                          <p:attrName>style.visibility</p:attrName>
                                        </p:attrNameLst>
                                      </p:cBhvr>
                                      <p:to>
                                        <p:strVal val="visible"/>
                                      </p:to>
                                    </p:set>
                                    <p:animEffect transition="in" filter="fade">
                                      <p:cBhvr>
                                        <p:cTn id="13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26" grpId="4" animBg="1"/>
      <p:bldP spid="31" grpId="0" animBg="1"/>
      <p:bldP spid="31" grpId="1" animBg="1"/>
      <p:bldP spid="31" grpId="2" animBg="1"/>
      <p:bldP spid="31" grpId="3" animBg="1"/>
      <p:bldP spid="31" grpId="4" animBg="1"/>
      <p:bldP spid="31" grpId="5" animBg="1"/>
      <p:bldP spid="31" grpId="6" animBg="1"/>
      <p:bldP spid="31" grpId="7" animBg="1"/>
      <p:bldP spid="31" grpId="8" animBg="1"/>
      <p:bldP spid="33"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Definición</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648173" y="1844824"/>
                <a:ext cx="8892479" cy="4114801"/>
              </a:xfrm>
            </p:spPr>
            <p:txBody>
              <a:bodyPr>
                <a:normAutofit/>
              </a:bodyPr>
              <a:lstStyle/>
              <a:p>
                <a:pPr marL="0" indent="0">
                  <a:buNone/>
                </a:pPr>
                <a:r>
                  <a:rPr lang="es-MX" dirty="0" smtClean="0">
                    <a:ln w="0"/>
                    <a:solidFill>
                      <a:schemeClr val="accent1"/>
                    </a:solidFill>
                    <a:effectLst>
                      <a:outerShdw blurRad="38100" dist="25400" dir="5400000" algn="ctr" rotWithShape="0">
                        <a:srgbClr val="6E747A">
                          <a:alpha val="43000"/>
                        </a:srgbClr>
                      </a:outerShdw>
                    </a:effectLst>
                  </a:rPr>
                  <a:t>Características:</a:t>
                </a:r>
              </a:p>
              <a:p>
                <a:pPr algn="just"/>
                <a:r>
                  <a:rPr lang="es-MX" dirty="0" smtClean="0"/>
                  <a:t>La cinta es infinita del lado derecho.</a:t>
                </a:r>
              </a:p>
              <a:p>
                <a:pPr algn="just"/>
                <a:r>
                  <a:rPr lang="es-MX" dirty="0" smtClean="0"/>
                  <a:t>Inicialmente la cinta contiene un numero finito de símbolos consecutivos  de  </a:t>
                </a:r>
                <a14:m>
                  <m:oMath xmlns:m="http://schemas.openxmlformats.org/officeDocument/2006/math">
                    <m:r>
                      <m:rPr>
                        <m:sty m:val="p"/>
                      </m:rPr>
                      <a:rPr lang="el-GR" i="1">
                        <a:latin typeface="Cambria Math" panose="02040503050406030204" pitchFamily="18" charset="0"/>
                      </a:rPr>
                      <m:t>Σ</m:t>
                    </m:r>
                  </m:oMath>
                </a14:m>
                <a:r>
                  <a:rPr lang="es-MX" dirty="0" smtClean="0"/>
                  <a:t>  precedidos y seguidos por el símbolo B.</a:t>
                </a:r>
              </a:p>
              <a:p>
                <a:pPr algn="just"/>
                <a:r>
                  <a:rPr lang="es-MX" dirty="0" smtClean="0"/>
                  <a:t>La cabeza </a:t>
                </a:r>
                <a:r>
                  <a:rPr lang="es-MX" i="1" dirty="0" smtClean="0"/>
                  <a:t>lectura/escritura</a:t>
                </a:r>
                <a:r>
                  <a:rPr lang="es-MX" dirty="0" smtClean="0"/>
                  <a:t> está situada inicialmente sobre el elemento mas a la izquierda de la palabra.</a:t>
                </a:r>
              </a:p>
              <a:p>
                <a:pPr algn="just"/>
                <a:r>
                  <a:rPr lang="es-MX" dirty="0" smtClean="0"/>
                  <a:t>Toda MT se representa por una tabla de transición. Si la transición no es posible la maquina se detiene.</a:t>
                </a: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648173" y="1844824"/>
                <a:ext cx="8892479" cy="4114801"/>
              </a:xfrm>
              <a:blipFill>
                <a:blip r:embed="rId2"/>
                <a:stretch>
                  <a:fillRect l="-1234" t="-2222" r="-1097"/>
                </a:stretch>
              </a:blipFill>
            </p:spPr>
            <p:txBody>
              <a:bodyPr/>
              <a:lstStyle/>
              <a:p>
                <a:r>
                  <a:rPr lang="es-MX">
                    <a:noFill/>
                  </a:rPr>
                  <a:t> </a:t>
                </a:r>
              </a:p>
            </p:txBody>
          </p:sp>
        </mc:Fallback>
      </mc:AlternateContent>
    </p:spTree>
    <p:extLst>
      <p:ext uri="{BB962C8B-B14F-4D97-AF65-F5344CB8AC3E}">
        <p14:creationId xmlns:p14="http://schemas.microsoft.com/office/powerpoint/2010/main" val="264870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Tipos de máquinas de Turing</a:t>
            </a:r>
          </a:p>
        </p:txBody>
      </p:sp>
      <p:sp>
        <p:nvSpPr>
          <p:cNvPr id="3" name="Marcador de texto 2"/>
          <p:cNvSpPr>
            <a:spLocks noGrp="1"/>
          </p:cNvSpPr>
          <p:nvPr>
            <p:ph type="body" idx="1"/>
          </p:nvPr>
        </p:nvSpPr>
        <p:spPr/>
        <p:txBody>
          <a:bodyPr/>
          <a:lstStyle/>
          <a:p>
            <a:r>
              <a:rPr lang="es-MX" dirty="0" smtClean="0"/>
              <a:t>Maquina de Turing multidimensional</a:t>
            </a:r>
            <a:endParaRPr lang="es-MX" dirty="0"/>
          </a:p>
        </p:txBody>
      </p:sp>
    </p:spTree>
    <p:extLst>
      <p:ext uri="{BB962C8B-B14F-4D97-AF65-F5344CB8AC3E}">
        <p14:creationId xmlns:p14="http://schemas.microsoft.com/office/powerpoint/2010/main" val="38719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Maquina de Turing multidimensional </a:t>
            </a:r>
            <a:endParaRPr lang="es-MX" dirty="0"/>
          </a:p>
        </p:txBody>
      </p:sp>
      <p:sp>
        <p:nvSpPr>
          <p:cNvPr id="3" name="Marcador de contenido 2"/>
          <p:cNvSpPr>
            <a:spLocks noGrp="1"/>
          </p:cNvSpPr>
          <p:nvPr>
            <p:ph idx="1"/>
          </p:nvPr>
        </p:nvSpPr>
        <p:spPr/>
        <p:txBody>
          <a:bodyPr/>
          <a:lstStyle/>
          <a:p>
            <a:pPr marL="0" indent="0" algn="just">
              <a:buNone/>
            </a:pPr>
            <a:r>
              <a:rPr lang="es-MX" dirty="0"/>
              <a:t>La máquina de Turing multidimensional es aquella que permite que la cinta tenga muchas dimensiones. Por ejemplo, una cinta de dos dimensiones que se extienda hacia abajo y hacia arriba, al igual que hacia la derecha y hacia la izquierda. Dependiendo del estado actual de la máquina de Turing y del símbolo analizado, cambia de estado, escribe un símbolo en la celda actual y se mueve a la izquierda, al derecha, hacia arriaba o hacia abajo. Por tanto, la función de transición para esta máquina de Turing será de la forma:</a:t>
            </a:r>
          </a:p>
        </p:txBody>
      </p:sp>
      <mc:AlternateContent xmlns:mc="http://schemas.openxmlformats.org/markup-compatibility/2006" xmlns:a14="http://schemas.microsoft.com/office/drawing/2010/main">
        <mc:Choice Requires="a14">
          <p:sp>
            <p:nvSpPr>
              <p:cNvPr id="4" name="CuadroTexto 3"/>
              <p:cNvSpPr txBox="1"/>
              <p:nvPr/>
            </p:nvSpPr>
            <p:spPr>
              <a:xfrm>
                <a:off x="3071259" y="5013176"/>
                <a:ext cx="5377754" cy="492443"/>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s-MX" sz="32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𝛿</m:t>
                      </m:r>
                      <m:r>
                        <a:rPr lang="es-MX" sz="32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r>
                        <a:rPr lang="es-MX" sz="32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𝑄</m:t>
                      </m:r>
                      <m:r>
                        <a:rPr lang="es-MX" sz="32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m:rPr>
                          <m:sty m:val="p"/>
                        </m:rPr>
                        <a:rPr lang="el-GR" sz="32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Γ</m:t>
                      </m:r>
                      <m:r>
                        <a:rPr lang="el-GR" sz="32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sz="32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𝑄</m:t>
                      </m:r>
                      <m:r>
                        <a:rPr lang="es-MX" sz="32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m:rPr>
                          <m:sty m:val="p"/>
                        </m:rPr>
                        <a:rPr lang="el-GR" sz="32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Γ</m:t>
                      </m:r>
                      <m:r>
                        <a:rPr lang="es-MX" sz="32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d>
                        <m:dPr>
                          <m:begChr m:val="{"/>
                          <m:endChr m:val="}"/>
                          <m:ctrlPr>
                            <a:rPr lang="es-MX" sz="32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r>
                            <a:rPr lang="es-MX" sz="32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𝐿</m:t>
                          </m:r>
                          <m:r>
                            <a:rPr lang="es-MX" sz="32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sz="32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𝑅</m:t>
                          </m:r>
                          <m:r>
                            <a:rPr lang="es-MX" sz="32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 </m:t>
                          </m:r>
                          <m:r>
                            <a:rPr lang="es-MX" sz="32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𝑈</m:t>
                          </m:r>
                          <m:r>
                            <a:rPr lang="es-MX" sz="32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 </m:t>
                          </m:r>
                          <m:r>
                            <a:rPr lang="es-MX" sz="32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𝐷</m:t>
                          </m:r>
                        </m:e>
                      </m:d>
                    </m:oMath>
                  </m:oMathPara>
                </a14:m>
                <a:endParaRPr lang="es-MX" sz="4000" dirty="0">
                  <a:ln w="0"/>
                  <a:solidFill>
                    <a:schemeClr val="accent1"/>
                  </a:solidFill>
                  <a:effectLst>
                    <a:outerShdw blurRad="38100" dist="25400" dir="5400000" algn="ctr" rotWithShape="0">
                      <a:srgbClr val="6E747A">
                        <a:alpha val="43000"/>
                      </a:srgbClr>
                    </a:outerShdw>
                  </a:effectLst>
                </a:endParaRPr>
              </a:p>
            </p:txBody>
          </p:sp>
        </mc:Choice>
        <mc:Fallback xmlns="">
          <p:sp>
            <p:nvSpPr>
              <p:cNvPr id="4" name="CuadroTexto 3"/>
              <p:cNvSpPr txBox="1">
                <a:spLocks noRot="1" noChangeAspect="1" noMove="1" noResize="1" noEditPoints="1" noAdjustHandles="1" noChangeArrowheads="1" noChangeShapeType="1" noTextEdit="1"/>
              </p:cNvSpPr>
              <p:nvPr/>
            </p:nvSpPr>
            <p:spPr>
              <a:xfrm>
                <a:off x="3071259" y="5013176"/>
                <a:ext cx="5377754" cy="492443"/>
              </a:xfrm>
              <a:prstGeom prst="rect">
                <a:avLst/>
              </a:prstGeom>
              <a:blipFill>
                <a:blip r:embed="rId2"/>
                <a:stretch>
                  <a:fillRect b="-1235"/>
                </a:stretch>
              </a:blipFill>
            </p:spPr>
            <p:txBody>
              <a:bodyPr/>
              <a:lstStyle/>
              <a:p>
                <a:r>
                  <a:rPr lang="es-MX">
                    <a:noFill/>
                  </a:rPr>
                  <a:t> </a:t>
                </a:r>
              </a:p>
            </p:txBody>
          </p:sp>
        </mc:Fallback>
      </mc:AlternateContent>
    </p:spTree>
    <p:extLst>
      <p:ext uri="{BB962C8B-B14F-4D97-AF65-F5344CB8AC3E}">
        <p14:creationId xmlns:p14="http://schemas.microsoft.com/office/powerpoint/2010/main" val="238324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9756" y="68163"/>
            <a:ext cx="11449272" cy="648072"/>
          </a:xfrm>
        </p:spPr>
        <p:txBody>
          <a:bodyPr>
            <a:normAutofit fontScale="90000"/>
          </a:bodyPr>
          <a:lstStyle/>
          <a:p>
            <a:r>
              <a:rPr lang="es-MX" dirty="0" smtClean="0"/>
              <a:t>Ilustración  de movimientos en una MT multidimensional: </a:t>
            </a:r>
            <a:endParaRPr lang="es-MX" dirty="0"/>
          </a:p>
        </p:txBody>
      </p:sp>
      <p:graphicFrame>
        <p:nvGraphicFramePr>
          <p:cNvPr id="21" name="Tabla 20"/>
          <p:cNvGraphicFramePr>
            <a:graphicFrameLocks noGrp="1"/>
          </p:cNvGraphicFramePr>
          <p:nvPr>
            <p:extLst>
              <p:ext uri="{D42A27DB-BD31-4B8C-83A1-F6EECF244321}">
                <p14:modId xmlns:p14="http://schemas.microsoft.com/office/powerpoint/2010/main" val="313774746"/>
              </p:ext>
            </p:extLst>
          </p:nvPr>
        </p:nvGraphicFramePr>
        <p:xfrm>
          <a:off x="3790156" y="2008931"/>
          <a:ext cx="3672408" cy="3580309"/>
        </p:xfrm>
        <a:graphic>
          <a:graphicData uri="http://schemas.openxmlformats.org/drawingml/2006/table">
            <a:tbl>
              <a:tblPr firstRow="1" bandRow="1">
                <a:tableStyleId>{2D5ABB26-0587-4C30-8999-92F81FD0307C}</a:tableStyleId>
              </a:tblPr>
              <a:tblGrid>
                <a:gridCol w="918102">
                  <a:extLst>
                    <a:ext uri="{9D8B030D-6E8A-4147-A177-3AD203B41FA5}">
                      <a16:colId xmlns:a16="http://schemas.microsoft.com/office/drawing/2014/main" val="2802538781"/>
                    </a:ext>
                  </a:extLst>
                </a:gridCol>
                <a:gridCol w="918102">
                  <a:extLst>
                    <a:ext uri="{9D8B030D-6E8A-4147-A177-3AD203B41FA5}">
                      <a16:colId xmlns:a16="http://schemas.microsoft.com/office/drawing/2014/main" val="106483814"/>
                    </a:ext>
                  </a:extLst>
                </a:gridCol>
                <a:gridCol w="918102">
                  <a:extLst>
                    <a:ext uri="{9D8B030D-6E8A-4147-A177-3AD203B41FA5}">
                      <a16:colId xmlns:a16="http://schemas.microsoft.com/office/drawing/2014/main" val="4055199485"/>
                    </a:ext>
                  </a:extLst>
                </a:gridCol>
                <a:gridCol w="918102">
                  <a:extLst>
                    <a:ext uri="{9D8B030D-6E8A-4147-A177-3AD203B41FA5}">
                      <a16:colId xmlns:a16="http://schemas.microsoft.com/office/drawing/2014/main" val="1533225987"/>
                    </a:ext>
                  </a:extLst>
                </a:gridCol>
              </a:tblGrid>
              <a:tr h="8923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sz="4400" dirty="0" smtClean="0">
                          <a:ln>
                            <a:solidFill>
                              <a:schemeClr val="tx1"/>
                            </a:solidFill>
                          </a:ln>
                          <a:solidFill>
                            <a:schemeClr val="tx1"/>
                          </a:solidFill>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a:lightRig rig="flood" dir="t"/>
                    </a:cell3D>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4400" b="0" i="0" u="none" strike="noStrike" kern="1200" cap="none" spc="0" normalizeH="0" baseline="0" noProof="0" dirty="0" smtClean="0">
                          <a:ln>
                            <a:solidFill>
                              <a:prstClr val="white"/>
                            </a:solidFill>
                          </a:ln>
                          <a:solidFill>
                            <a:prstClr val="white"/>
                          </a:solidFill>
                          <a:effectLst/>
                          <a:uLnTx/>
                          <a:uFillTx/>
                          <a:latin typeface="+mn-lt"/>
                          <a:ea typeface="+mn-ea"/>
                          <a:cs typeface="+mn-cs"/>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a:lightRig rig="flood" dir="t"/>
                    </a:cell3D>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4400" b="0" i="0" u="none" strike="noStrike" kern="1200" cap="none" spc="0" normalizeH="0" baseline="0" noProof="0" dirty="0" smtClean="0">
                          <a:ln>
                            <a:solidFill>
                              <a:prstClr val="white"/>
                            </a:solidFill>
                          </a:ln>
                          <a:solidFill>
                            <a:prstClr val="white"/>
                          </a:solidFill>
                          <a:effectLst/>
                          <a:uLnTx/>
                          <a:uFillTx/>
                          <a:latin typeface="+mn-lt"/>
                          <a:ea typeface="+mn-ea"/>
                          <a:cs typeface="+mn-cs"/>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a:lightRig rig="flood" dir="t"/>
                    </a:cell3D>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4400" b="0" i="0" u="none" strike="noStrike" kern="1200" cap="none" spc="0" normalizeH="0" baseline="0" noProof="0" dirty="0" smtClean="0">
                          <a:ln>
                            <a:solidFill>
                              <a:prstClr val="white"/>
                            </a:solidFill>
                          </a:ln>
                          <a:solidFill>
                            <a:prstClr val="white"/>
                          </a:solidFill>
                          <a:effectLst/>
                          <a:uLnTx/>
                          <a:uFillTx/>
                          <a:latin typeface="+mn-lt"/>
                          <a:ea typeface="+mn-ea"/>
                          <a:cs typeface="+mn-cs"/>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3076623222"/>
                  </a:ext>
                </a:extLst>
              </a:tr>
              <a:tr h="892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4400" b="0" i="0" u="none" strike="noStrike" kern="1200" cap="none" spc="0" normalizeH="0" baseline="0" noProof="0" dirty="0" smtClean="0">
                          <a:ln>
                            <a:solidFill>
                              <a:prstClr val="white"/>
                            </a:solidFill>
                          </a:ln>
                          <a:solidFill>
                            <a:prstClr val="white"/>
                          </a:solidFill>
                          <a:effectLst/>
                          <a:uLnTx/>
                          <a:uFillTx/>
                          <a:latin typeface="+mn-lt"/>
                          <a:ea typeface="+mn-ea"/>
                          <a:cs typeface="+mn-cs"/>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a:lightRig rig="flood" dir="t"/>
                    </a:cell3D>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4400" b="0" i="0" u="none" strike="noStrike" kern="1200" cap="none" spc="0" normalizeH="0" baseline="0" noProof="0" dirty="0" smtClean="0">
                          <a:ln>
                            <a:solidFill>
                              <a:prstClr val="white"/>
                            </a:solidFill>
                          </a:ln>
                          <a:solidFill>
                            <a:prstClr val="white"/>
                          </a:solidFill>
                          <a:effectLst/>
                          <a:uLnTx/>
                          <a:uFillTx/>
                          <a:latin typeface="+mn-lt"/>
                          <a:ea typeface="+mn-ea"/>
                          <a:cs typeface="+mn-cs"/>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a:lightRig rig="flood" dir="t"/>
                    </a:cell3D>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4400" b="0" i="0" u="none" strike="noStrike" kern="1200" cap="none" spc="0" normalizeH="0" baseline="0" noProof="0" dirty="0" smtClean="0">
                          <a:ln>
                            <a:solidFill>
                              <a:prstClr val="white"/>
                            </a:solidFill>
                          </a:ln>
                          <a:solidFill>
                            <a:prstClr val="white"/>
                          </a:solidFill>
                          <a:effectLst/>
                          <a:uLnTx/>
                          <a:uFillTx/>
                          <a:latin typeface="+mn-lt"/>
                          <a:ea typeface="+mn-ea"/>
                          <a:cs typeface="+mn-cs"/>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a:lightRig rig="flood" dir="t"/>
                    </a:cell3D>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4400" b="0" i="0" u="none" strike="noStrike" kern="1200" cap="none" spc="0" normalizeH="0" baseline="0" noProof="0" dirty="0" smtClean="0">
                          <a:ln>
                            <a:solidFill>
                              <a:prstClr val="white"/>
                            </a:solidFill>
                          </a:ln>
                          <a:solidFill>
                            <a:prstClr val="white"/>
                          </a:solidFill>
                          <a:effectLst/>
                          <a:uLnTx/>
                          <a:uFillTx/>
                          <a:latin typeface="+mn-lt"/>
                          <a:ea typeface="+mn-ea"/>
                          <a:cs typeface="+mn-cs"/>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prst="convex"/>
                      <a:lightRig rig="flood" dir="t"/>
                    </a:cell3D>
                  </a:tcPr>
                </a:tc>
                <a:extLst>
                  <a:ext uri="{0D108BD9-81ED-4DB2-BD59-A6C34878D82A}">
                    <a16:rowId xmlns:a16="http://schemas.microsoft.com/office/drawing/2014/main" val="392101185"/>
                  </a:ext>
                </a:extLst>
              </a:tr>
              <a:tr h="892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4400" b="0" i="0" u="none" strike="noStrike" kern="1200" cap="none" spc="0" normalizeH="0" baseline="0" noProof="0" dirty="0" smtClean="0">
                          <a:ln>
                            <a:solidFill>
                              <a:prstClr val="white"/>
                            </a:solidFill>
                          </a:ln>
                          <a:solidFill>
                            <a:prstClr val="white"/>
                          </a:solidFill>
                          <a:effectLst/>
                          <a:uLnTx/>
                          <a:uFillTx/>
                          <a:latin typeface="+mn-lt"/>
                          <a:ea typeface="+mn-ea"/>
                          <a:cs typeface="+mn-cs"/>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a:lightRig rig="flood" dir="t"/>
                    </a:cell3D>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4400" b="0" i="0" u="none" strike="noStrike" kern="1200" cap="none" spc="0" normalizeH="0" baseline="0" noProof="0" dirty="0" smtClean="0">
                          <a:ln>
                            <a:solidFill>
                              <a:prstClr val="white"/>
                            </a:solidFill>
                          </a:ln>
                          <a:solidFill>
                            <a:prstClr val="white"/>
                          </a:solidFill>
                          <a:effectLst/>
                          <a:uLnTx/>
                          <a:uFillTx/>
                          <a:latin typeface="+mn-lt"/>
                          <a:ea typeface="+mn-ea"/>
                          <a:cs typeface="+mn-cs"/>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a:lightRig rig="flood" dir="t"/>
                    </a:cell3D>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4400" b="0" i="0" u="none" strike="noStrike" kern="1200" cap="none" spc="0" normalizeH="0" baseline="0" noProof="0" dirty="0" smtClean="0">
                          <a:ln>
                            <a:solidFill>
                              <a:prstClr val="white"/>
                            </a:solidFill>
                          </a:ln>
                          <a:solidFill>
                            <a:prstClr val="white"/>
                          </a:solidFill>
                          <a:effectLst/>
                          <a:uLnTx/>
                          <a:uFillTx/>
                          <a:latin typeface="+mn-lt"/>
                          <a:ea typeface="+mn-ea"/>
                          <a:cs typeface="+mn-cs"/>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a:lightRig rig="flood" dir="t"/>
                    </a:cell3D>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4400" b="0" i="0" u="none" strike="noStrike" kern="1200" cap="none" spc="0" normalizeH="0" baseline="0" noProof="0" dirty="0" smtClean="0">
                          <a:ln>
                            <a:solidFill>
                              <a:prstClr val="white"/>
                            </a:solidFill>
                          </a:ln>
                          <a:solidFill>
                            <a:prstClr val="white"/>
                          </a:solidFill>
                          <a:effectLst/>
                          <a:uLnTx/>
                          <a:uFillTx/>
                          <a:latin typeface="+mn-lt"/>
                          <a:ea typeface="+mn-ea"/>
                          <a:cs typeface="+mn-cs"/>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3392045549"/>
                  </a:ext>
                </a:extLst>
              </a:tr>
              <a:tr h="903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4400" b="0" i="0" u="none" strike="noStrike" kern="1200" cap="none" spc="0" normalizeH="0" baseline="0" noProof="0" dirty="0" smtClean="0">
                          <a:ln>
                            <a:solidFill>
                              <a:prstClr val="white"/>
                            </a:solidFill>
                          </a:ln>
                          <a:solidFill>
                            <a:prstClr val="white"/>
                          </a:solidFill>
                          <a:effectLst/>
                          <a:uLnTx/>
                          <a:uFillTx/>
                          <a:latin typeface="+mn-lt"/>
                          <a:ea typeface="+mn-ea"/>
                          <a:cs typeface="+mn-cs"/>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a:lightRig rig="flood" dir="t"/>
                    </a:cell3D>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4400" b="0" i="0" u="none" strike="noStrike" kern="1200" cap="none" spc="0" normalizeH="0" baseline="0" noProof="0" dirty="0" smtClean="0">
                          <a:ln>
                            <a:solidFill>
                              <a:prstClr val="white"/>
                            </a:solidFill>
                          </a:ln>
                          <a:solidFill>
                            <a:prstClr val="white"/>
                          </a:solidFill>
                          <a:effectLst/>
                          <a:uLnTx/>
                          <a:uFillTx/>
                          <a:latin typeface="+mn-lt"/>
                          <a:ea typeface="+mn-ea"/>
                          <a:cs typeface="+mn-cs"/>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a:lightRig rig="flood" dir="t"/>
                    </a:cell3D>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4400" b="0" i="0" u="none" strike="noStrike" kern="1200" cap="none" spc="0" normalizeH="0" baseline="0" noProof="0" dirty="0" smtClean="0">
                          <a:ln>
                            <a:solidFill>
                              <a:prstClr val="white"/>
                            </a:solidFill>
                          </a:ln>
                          <a:solidFill>
                            <a:prstClr val="white"/>
                          </a:solidFill>
                          <a:effectLst/>
                          <a:uLnTx/>
                          <a:uFillTx/>
                          <a:latin typeface="+mn-lt"/>
                          <a:ea typeface="+mn-ea"/>
                          <a:cs typeface="+mn-cs"/>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a:lightRig rig="flood" dir="t"/>
                    </a:cell3D>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4400" b="0" i="0" u="none" strike="noStrike" kern="1200" cap="none" spc="0" normalizeH="0" baseline="0" noProof="0" dirty="0" smtClean="0">
                          <a:ln>
                            <a:solidFill>
                              <a:prstClr val="white"/>
                            </a:solidFill>
                          </a:ln>
                          <a:solidFill>
                            <a:prstClr val="white"/>
                          </a:solidFill>
                          <a:effectLst/>
                          <a:uLnTx/>
                          <a:uFillTx/>
                          <a:latin typeface="+mn-lt"/>
                          <a:ea typeface="+mn-ea"/>
                          <a:cs typeface="+mn-cs"/>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807929633"/>
                  </a:ext>
                </a:extLst>
              </a:tr>
            </a:tbl>
          </a:graphicData>
        </a:graphic>
      </p:graphicFrame>
      <p:pic>
        <p:nvPicPr>
          <p:cNvPr id="27" name="Imagen 26"/>
          <p:cNvPicPr>
            <a:picLocks noChangeAspect="1"/>
          </p:cNvPicPr>
          <p:nvPr/>
        </p:nvPicPr>
        <p:blipFill>
          <a:blip r:embed="rId2"/>
          <a:stretch>
            <a:fillRect/>
          </a:stretch>
        </p:blipFill>
        <p:spPr>
          <a:xfrm>
            <a:off x="7750596" y="3478906"/>
            <a:ext cx="1051364" cy="629265"/>
          </a:xfrm>
          <a:prstGeom prst="rect">
            <a:avLst/>
          </a:prstGeom>
        </p:spPr>
      </p:pic>
      <p:pic>
        <p:nvPicPr>
          <p:cNvPr id="31" name="Imagen 30"/>
          <p:cNvPicPr>
            <a:picLocks noChangeAspect="1"/>
          </p:cNvPicPr>
          <p:nvPr/>
        </p:nvPicPr>
        <p:blipFill>
          <a:blip r:embed="rId3"/>
          <a:stretch>
            <a:fillRect/>
          </a:stretch>
        </p:blipFill>
        <p:spPr>
          <a:xfrm rot="10800000">
            <a:off x="2573439" y="3480229"/>
            <a:ext cx="1054699" cy="627942"/>
          </a:xfrm>
          <a:prstGeom prst="rect">
            <a:avLst/>
          </a:prstGeom>
        </p:spPr>
      </p:pic>
      <p:pic>
        <p:nvPicPr>
          <p:cNvPr id="32" name="Imagen 31"/>
          <p:cNvPicPr>
            <a:picLocks noChangeAspect="1"/>
          </p:cNvPicPr>
          <p:nvPr/>
        </p:nvPicPr>
        <p:blipFill>
          <a:blip r:embed="rId2"/>
          <a:stretch>
            <a:fillRect/>
          </a:stretch>
        </p:blipFill>
        <p:spPr>
          <a:xfrm rot="16200000">
            <a:off x="5082676" y="1047950"/>
            <a:ext cx="1051364" cy="629265"/>
          </a:xfrm>
          <a:prstGeom prst="rect">
            <a:avLst/>
          </a:prstGeom>
        </p:spPr>
      </p:pic>
      <p:pic>
        <p:nvPicPr>
          <p:cNvPr id="33" name="Imagen 32"/>
          <p:cNvPicPr>
            <a:picLocks noChangeAspect="1"/>
          </p:cNvPicPr>
          <p:nvPr/>
        </p:nvPicPr>
        <p:blipFill>
          <a:blip r:embed="rId2"/>
          <a:stretch>
            <a:fillRect/>
          </a:stretch>
        </p:blipFill>
        <p:spPr>
          <a:xfrm rot="5400000">
            <a:off x="5074077" y="5920956"/>
            <a:ext cx="1051364" cy="629265"/>
          </a:xfrm>
          <a:prstGeom prst="rect">
            <a:avLst/>
          </a:prstGeom>
        </p:spPr>
      </p:pic>
      <p:sp>
        <p:nvSpPr>
          <p:cNvPr id="34" name="CuadroTexto 33"/>
          <p:cNvSpPr txBox="1"/>
          <p:nvPr/>
        </p:nvSpPr>
        <p:spPr>
          <a:xfrm>
            <a:off x="7750596" y="4125559"/>
            <a:ext cx="3456384" cy="369332"/>
          </a:xfrm>
          <a:prstGeom prst="rect">
            <a:avLst/>
          </a:prstGeom>
          <a:noFill/>
        </p:spPr>
        <p:txBody>
          <a:bodyPr wrap="square" rtlCol="0">
            <a:spAutoFit/>
          </a:bodyPr>
          <a:lstStyle/>
          <a:p>
            <a:r>
              <a:rPr lang="es-MX" dirty="0" smtClean="0"/>
              <a:t>Movimiento </a:t>
            </a:r>
            <a:r>
              <a:rPr lang="es-MX" dirty="0"/>
              <a:t>a la </a:t>
            </a:r>
            <a:r>
              <a:rPr lang="es-MX" dirty="0" smtClean="0"/>
              <a:t>derecha</a:t>
            </a:r>
            <a:endParaRPr lang="es-MX" dirty="0"/>
          </a:p>
        </p:txBody>
      </p:sp>
      <p:sp>
        <p:nvSpPr>
          <p:cNvPr id="35" name="Rectángulo 34"/>
          <p:cNvSpPr/>
          <p:nvPr/>
        </p:nvSpPr>
        <p:spPr>
          <a:xfrm>
            <a:off x="920230" y="4131630"/>
            <a:ext cx="2733441" cy="369332"/>
          </a:xfrm>
          <a:prstGeom prst="rect">
            <a:avLst/>
          </a:prstGeom>
        </p:spPr>
        <p:txBody>
          <a:bodyPr wrap="none">
            <a:spAutoFit/>
          </a:bodyPr>
          <a:lstStyle/>
          <a:p>
            <a:r>
              <a:rPr lang="es-MX" dirty="0" smtClean="0"/>
              <a:t>Movimiento a la izquierda</a:t>
            </a:r>
            <a:endParaRPr lang="es-MX" dirty="0"/>
          </a:p>
        </p:txBody>
      </p:sp>
      <p:sp>
        <p:nvSpPr>
          <p:cNvPr id="36" name="Rectángulo 35"/>
          <p:cNvSpPr/>
          <p:nvPr/>
        </p:nvSpPr>
        <p:spPr>
          <a:xfrm>
            <a:off x="5922991" y="1341721"/>
            <a:ext cx="2590774" cy="369332"/>
          </a:xfrm>
          <a:prstGeom prst="rect">
            <a:avLst/>
          </a:prstGeom>
        </p:spPr>
        <p:txBody>
          <a:bodyPr wrap="none">
            <a:spAutoFit/>
          </a:bodyPr>
          <a:lstStyle/>
          <a:p>
            <a:r>
              <a:rPr lang="es-MX" dirty="0" smtClean="0"/>
              <a:t>Movimiento hacia arriba</a:t>
            </a:r>
            <a:endParaRPr lang="es-MX" dirty="0"/>
          </a:p>
        </p:txBody>
      </p:sp>
      <p:sp>
        <p:nvSpPr>
          <p:cNvPr id="38" name="Rectángulo 37"/>
          <p:cNvSpPr/>
          <p:nvPr/>
        </p:nvSpPr>
        <p:spPr>
          <a:xfrm>
            <a:off x="5914392" y="5876024"/>
            <a:ext cx="2563522" cy="369332"/>
          </a:xfrm>
          <a:prstGeom prst="rect">
            <a:avLst/>
          </a:prstGeom>
        </p:spPr>
        <p:txBody>
          <a:bodyPr wrap="none">
            <a:spAutoFit/>
          </a:bodyPr>
          <a:lstStyle/>
          <a:p>
            <a:r>
              <a:rPr lang="es-MX" dirty="0" smtClean="0"/>
              <a:t>Movimiento </a:t>
            </a:r>
            <a:r>
              <a:rPr lang="es-MX" dirty="0"/>
              <a:t>hacia </a:t>
            </a:r>
            <a:r>
              <a:rPr lang="es-MX" dirty="0" smtClean="0"/>
              <a:t>abajo</a:t>
            </a:r>
            <a:endParaRPr lang="es-MX" dirty="0"/>
          </a:p>
        </p:txBody>
      </p:sp>
      <p:sp>
        <p:nvSpPr>
          <p:cNvPr id="51" name="Rectángulo 50"/>
          <p:cNvSpPr/>
          <p:nvPr/>
        </p:nvSpPr>
        <p:spPr>
          <a:xfrm>
            <a:off x="4726260" y="3861048"/>
            <a:ext cx="864096" cy="8176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6250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path" presetSubtype="0" accel="50000" decel="50000" fill="hold" grpId="0" nodeType="clickEffect">
                                  <p:stCondLst>
                                    <p:cond delay="0"/>
                                  </p:stCondLst>
                                  <p:childTnLst>
                                    <p:animMotion origin="layout" path="M 2.92785E-6 -3.7037E-6 L 0.07684 -3.7037E-6 L 0.07684 -0.13472 L 2.92785E-6 -0.13472 L 2.92785E-6 -3.7037E-6 Z " pathEditMode="relative" rAng="0" ptsTypes="AAAAA">
                                      <p:cBhvr>
                                        <p:cTn id="6" dur="3000" fill="hold"/>
                                        <p:tgtEl>
                                          <p:spTgt spid="51"/>
                                        </p:tgtEl>
                                        <p:attrNameLst>
                                          <p:attrName>ppt_x</p:attrName>
                                          <p:attrName>ppt_y</p:attrName>
                                        </p:attrNameLst>
                                      </p:cBhvr>
                                      <p:rCtr x="3842"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a:t>
            </a:r>
            <a:endParaRPr lang="es-MX" dirty="0"/>
          </a:p>
        </p:txBody>
      </p:sp>
      <p:sp>
        <p:nvSpPr>
          <p:cNvPr id="3" name="Marcador de contenido 2"/>
          <p:cNvSpPr>
            <a:spLocks noGrp="1"/>
          </p:cNvSpPr>
          <p:nvPr>
            <p:ph idx="1"/>
          </p:nvPr>
        </p:nvSpPr>
        <p:spPr/>
        <p:txBody>
          <a:bodyPr/>
          <a:lstStyle/>
          <a:p>
            <a:pPr marL="0" indent="0">
              <a:buNone/>
            </a:pPr>
            <a:r>
              <a:rPr lang="es-MX" dirty="0"/>
              <a:t>MT dimensional , convertir una matriz booleana de 3 x 3 en una matriz identidad de </a:t>
            </a:r>
            <a:r>
              <a:rPr lang="es-MX" dirty="0" smtClean="0"/>
              <a:t>3x3.</a:t>
            </a:r>
          </a:p>
          <a:p>
            <a:pPr marL="0" indent="0">
              <a:buNone/>
            </a:pPr>
            <a:r>
              <a:rPr lang="es-MX" dirty="0" err="1" smtClean="0"/>
              <a:t>Solucion</a:t>
            </a:r>
            <a:endParaRPr lang="es-MX" dirty="0" smtClean="0"/>
          </a:p>
          <a:p>
            <a:pPr marL="0" indent="0">
              <a:buNone/>
            </a:pPr>
            <a:r>
              <a:rPr lang="es-MX" dirty="0"/>
              <a:t>Con una MT multidimensional en este caso bidimensional, lo que se hará es leer de parte superior izquierda hasta la parte inferior derecha sobrescribiendo en las casillas correspondientes los 1’s y </a:t>
            </a:r>
            <a:r>
              <a:rPr lang="es-MX" dirty="0" err="1"/>
              <a:t>o’s</a:t>
            </a:r>
            <a:r>
              <a:rPr lang="es-MX" dirty="0"/>
              <a:t>  para así poderle dar solución al problema.</a:t>
            </a:r>
          </a:p>
          <a:p>
            <a:pPr marL="0" indent="0">
              <a:buNone/>
            </a:pPr>
            <a:endParaRPr lang="es-MX" dirty="0"/>
          </a:p>
        </p:txBody>
      </p:sp>
    </p:spTree>
    <p:extLst>
      <p:ext uri="{BB962C8B-B14F-4D97-AF65-F5344CB8AC3E}">
        <p14:creationId xmlns:p14="http://schemas.microsoft.com/office/powerpoint/2010/main" val="1843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41884" y="404664"/>
            <a:ext cx="9144001" cy="627856"/>
          </a:xfrm>
        </p:spPr>
        <p:txBody>
          <a:bodyPr/>
          <a:lstStyle/>
          <a:p>
            <a:r>
              <a:rPr lang="es-MX" dirty="0" smtClean="0"/>
              <a:t>Ejemplo</a:t>
            </a:r>
            <a:endParaRPr lang="es-MX" dirty="0"/>
          </a:p>
        </p:txBody>
      </p:sp>
      <p:sp>
        <p:nvSpPr>
          <p:cNvPr id="3" name="Marcador de contenido 2"/>
          <p:cNvSpPr>
            <a:spLocks noGrp="1"/>
          </p:cNvSpPr>
          <p:nvPr>
            <p:ph idx="1"/>
          </p:nvPr>
        </p:nvSpPr>
        <p:spPr>
          <a:xfrm>
            <a:off x="1351494" y="1124744"/>
            <a:ext cx="9134391" cy="4114801"/>
          </a:xfrm>
        </p:spPr>
        <p:txBody>
          <a:bodyPr/>
          <a:lstStyle/>
          <a:p>
            <a:pPr marL="0" indent="0" algn="just">
              <a:buNone/>
            </a:pPr>
            <a:r>
              <a:rPr lang="es-MX" dirty="0" smtClean="0"/>
              <a:t>MT dimensional , convertir una matriz booleana de 3 x 3 en una matriz identidad de 3x3</a:t>
            </a:r>
          </a:p>
          <a:p>
            <a:pPr marL="0" indent="0" algn="just">
              <a:buNone/>
            </a:pPr>
            <a:r>
              <a:rPr lang="es-MX" dirty="0" smtClean="0">
                <a:ln w="0"/>
                <a:solidFill>
                  <a:schemeClr val="accent1"/>
                </a:solidFill>
                <a:effectLst>
                  <a:outerShdw blurRad="38100" dist="25400" dir="5400000" algn="ctr" rotWithShape="0">
                    <a:srgbClr val="6E747A">
                      <a:alpha val="43000"/>
                    </a:srgbClr>
                  </a:outerShdw>
                </a:effectLst>
              </a:rPr>
              <a:t>Solución</a:t>
            </a:r>
            <a:r>
              <a:rPr lang="es-MX" dirty="0">
                <a:ln w="0"/>
                <a:solidFill>
                  <a:schemeClr val="accent1"/>
                </a:solidFill>
                <a:effectLst>
                  <a:outerShdw blurRad="38100" dist="25400" dir="5400000" algn="ctr" rotWithShape="0">
                    <a:srgbClr val="6E747A">
                      <a:alpha val="43000"/>
                    </a:srgbClr>
                  </a:outerShdw>
                </a:effectLst>
              </a:rPr>
              <a:t>:</a:t>
            </a:r>
            <a:endParaRPr lang="es-MX" sz="3200" dirty="0"/>
          </a:p>
          <a:p>
            <a:pPr marL="0" indent="0" algn="just">
              <a:buNone/>
            </a:pPr>
            <a:r>
              <a:rPr lang="es-MX" dirty="0" smtClean="0"/>
              <a:t>Con una MT multidimensional en este caso bidimensional, lo que se hará es leer de parte superior izquierda hasta la parte inferior derecha sobrescribiendo en las casillas correspondientes los 1’s y </a:t>
            </a:r>
            <a:r>
              <a:rPr lang="es-MX" dirty="0" err="1" smtClean="0"/>
              <a:t>o’s</a:t>
            </a:r>
            <a:r>
              <a:rPr lang="es-MX" dirty="0" smtClean="0"/>
              <a:t>  para así poderle dar solución al problema.</a:t>
            </a:r>
            <a:endParaRPr lang="es-MX" dirty="0"/>
          </a:p>
        </p:txBody>
      </p:sp>
    </p:spTree>
    <p:extLst>
      <p:ext uri="{BB962C8B-B14F-4D97-AF65-F5344CB8AC3E}">
        <p14:creationId xmlns:p14="http://schemas.microsoft.com/office/powerpoint/2010/main" val="320518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1382051601"/>
              </p:ext>
            </p:extLst>
          </p:nvPr>
        </p:nvGraphicFramePr>
        <p:xfrm>
          <a:off x="1485900" y="2564904"/>
          <a:ext cx="3168351" cy="2808312"/>
        </p:xfrm>
        <a:graphic>
          <a:graphicData uri="http://schemas.openxmlformats.org/drawingml/2006/table">
            <a:tbl>
              <a:tblPr firstRow="1" bandRow="1">
                <a:tableStyleId>{BC89EF96-8CEA-46FF-86C4-4CE0E7609802}</a:tableStyleId>
              </a:tblPr>
              <a:tblGrid>
                <a:gridCol w="1056117">
                  <a:extLst>
                    <a:ext uri="{9D8B030D-6E8A-4147-A177-3AD203B41FA5}">
                      <a16:colId xmlns:a16="http://schemas.microsoft.com/office/drawing/2014/main" val="2829940630"/>
                    </a:ext>
                  </a:extLst>
                </a:gridCol>
                <a:gridCol w="1056117">
                  <a:extLst>
                    <a:ext uri="{9D8B030D-6E8A-4147-A177-3AD203B41FA5}">
                      <a16:colId xmlns:a16="http://schemas.microsoft.com/office/drawing/2014/main" val="4147429937"/>
                    </a:ext>
                  </a:extLst>
                </a:gridCol>
                <a:gridCol w="1056117">
                  <a:extLst>
                    <a:ext uri="{9D8B030D-6E8A-4147-A177-3AD203B41FA5}">
                      <a16:colId xmlns:a16="http://schemas.microsoft.com/office/drawing/2014/main" val="583448113"/>
                    </a:ext>
                  </a:extLst>
                </a:gridCol>
              </a:tblGrid>
              <a:tr h="936104">
                <a:tc>
                  <a:txBody>
                    <a:bodyPr/>
                    <a:lstStyle/>
                    <a:p>
                      <a:pPr algn="ctr"/>
                      <a:r>
                        <a:rPr lang="es-MX" sz="4800" dirty="0" smtClean="0"/>
                        <a:t>0</a:t>
                      </a:r>
                      <a:endParaRPr lang="es-MX" sz="4800" b="1" dirty="0">
                        <a:solidFill>
                          <a:schemeClr val="bg1"/>
                        </a:solidFill>
                      </a:endParaRPr>
                    </a:p>
                  </a:txBody>
                  <a:tcPr/>
                </a:tc>
                <a:tc>
                  <a:txBody>
                    <a:bodyPr/>
                    <a:lstStyle/>
                    <a:p>
                      <a:pPr algn="ctr"/>
                      <a:r>
                        <a:rPr lang="es-MX" sz="4800" dirty="0" smtClean="0"/>
                        <a:t>1</a:t>
                      </a:r>
                      <a:endParaRPr lang="es-MX" sz="4800" b="1" dirty="0">
                        <a:solidFill>
                          <a:schemeClr val="bg1"/>
                        </a:solidFill>
                      </a:endParaRPr>
                    </a:p>
                  </a:txBody>
                  <a:tcPr/>
                </a:tc>
                <a:tc>
                  <a:txBody>
                    <a:bodyPr/>
                    <a:lstStyle/>
                    <a:p>
                      <a:pPr algn="ctr"/>
                      <a:r>
                        <a:rPr lang="es-MX" sz="4800" dirty="0" smtClean="0"/>
                        <a:t>0</a:t>
                      </a:r>
                      <a:endParaRPr lang="es-MX" sz="4800" b="1" dirty="0">
                        <a:solidFill>
                          <a:schemeClr val="bg1"/>
                        </a:solidFill>
                      </a:endParaRPr>
                    </a:p>
                  </a:txBody>
                  <a:tcPr/>
                </a:tc>
                <a:extLst>
                  <a:ext uri="{0D108BD9-81ED-4DB2-BD59-A6C34878D82A}">
                    <a16:rowId xmlns:a16="http://schemas.microsoft.com/office/drawing/2014/main" val="2974372130"/>
                  </a:ext>
                </a:extLst>
              </a:tr>
              <a:tr h="936104">
                <a:tc>
                  <a:txBody>
                    <a:bodyPr/>
                    <a:lstStyle/>
                    <a:p>
                      <a:pPr algn="ctr"/>
                      <a:r>
                        <a:rPr lang="es-MX" sz="4800" dirty="0" smtClean="0"/>
                        <a:t>1</a:t>
                      </a:r>
                      <a:endParaRPr lang="es-MX" sz="4800" b="1" dirty="0">
                        <a:solidFill>
                          <a:schemeClr val="bg1"/>
                        </a:solidFill>
                      </a:endParaRPr>
                    </a:p>
                  </a:txBody>
                  <a:tcPr/>
                </a:tc>
                <a:tc>
                  <a:txBody>
                    <a:bodyPr/>
                    <a:lstStyle/>
                    <a:p>
                      <a:pPr algn="ctr"/>
                      <a:r>
                        <a:rPr lang="es-MX" sz="4800" dirty="0" smtClean="0"/>
                        <a:t>0</a:t>
                      </a:r>
                      <a:endParaRPr lang="es-MX" sz="4800" b="1" dirty="0">
                        <a:solidFill>
                          <a:schemeClr val="bg1"/>
                        </a:solidFill>
                      </a:endParaRPr>
                    </a:p>
                  </a:txBody>
                  <a:tcPr/>
                </a:tc>
                <a:tc>
                  <a:txBody>
                    <a:bodyPr/>
                    <a:lstStyle/>
                    <a:p>
                      <a:pPr algn="ctr"/>
                      <a:r>
                        <a:rPr lang="es-MX" sz="4800" dirty="0" smtClean="0"/>
                        <a:t>1</a:t>
                      </a:r>
                      <a:endParaRPr lang="es-MX" sz="4800" b="1" dirty="0">
                        <a:solidFill>
                          <a:schemeClr val="bg1"/>
                        </a:solidFill>
                      </a:endParaRPr>
                    </a:p>
                  </a:txBody>
                  <a:tcPr/>
                </a:tc>
                <a:extLst>
                  <a:ext uri="{0D108BD9-81ED-4DB2-BD59-A6C34878D82A}">
                    <a16:rowId xmlns:a16="http://schemas.microsoft.com/office/drawing/2014/main" val="4264177008"/>
                  </a:ext>
                </a:extLst>
              </a:tr>
              <a:tr h="936104">
                <a:tc>
                  <a:txBody>
                    <a:bodyPr/>
                    <a:lstStyle/>
                    <a:p>
                      <a:pPr algn="ctr"/>
                      <a:r>
                        <a:rPr lang="es-MX" sz="4800" dirty="0" smtClean="0"/>
                        <a:t>0</a:t>
                      </a:r>
                      <a:endParaRPr lang="es-MX" sz="4800" b="1" dirty="0">
                        <a:solidFill>
                          <a:schemeClr val="bg1"/>
                        </a:solidFill>
                      </a:endParaRPr>
                    </a:p>
                  </a:txBody>
                  <a:tcPr/>
                </a:tc>
                <a:tc>
                  <a:txBody>
                    <a:bodyPr/>
                    <a:lstStyle/>
                    <a:p>
                      <a:pPr algn="ctr"/>
                      <a:r>
                        <a:rPr lang="es-MX" sz="4800" dirty="0" smtClean="0"/>
                        <a:t>0 </a:t>
                      </a:r>
                      <a:endParaRPr lang="es-MX" sz="4800" b="1" dirty="0">
                        <a:solidFill>
                          <a:schemeClr val="bg1"/>
                        </a:solidFill>
                      </a:endParaRPr>
                    </a:p>
                  </a:txBody>
                  <a:tcPr/>
                </a:tc>
                <a:tc>
                  <a:txBody>
                    <a:bodyPr/>
                    <a:lstStyle/>
                    <a:p>
                      <a:pPr algn="ctr"/>
                      <a:r>
                        <a:rPr lang="es-MX" sz="4800" dirty="0" smtClean="0"/>
                        <a:t>1</a:t>
                      </a:r>
                      <a:endParaRPr lang="es-MX" sz="4800" b="1" dirty="0">
                        <a:solidFill>
                          <a:schemeClr val="bg1"/>
                        </a:solidFill>
                      </a:endParaRPr>
                    </a:p>
                  </a:txBody>
                  <a:tcPr/>
                </a:tc>
                <a:extLst>
                  <a:ext uri="{0D108BD9-81ED-4DB2-BD59-A6C34878D82A}">
                    <a16:rowId xmlns:a16="http://schemas.microsoft.com/office/drawing/2014/main" val="434633455"/>
                  </a:ext>
                </a:extLst>
              </a:tr>
            </a:tbl>
          </a:graphicData>
        </a:graphic>
      </p:graphicFrame>
      <mc:AlternateContent xmlns:mc="http://schemas.openxmlformats.org/markup-compatibility/2006" xmlns:a14="http://schemas.microsoft.com/office/drawing/2010/main">
        <mc:Choice Requires="a14">
          <p:graphicFrame>
            <p:nvGraphicFramePr>
              <p:cNvPr id="14" name="Tabla 13"/>
              <p:cNvGraphicFramePr>
                <a:graphicFrameLocks noGrp="1"/>
              </p:cNvGraphicFramePr>
              <p:nvPr>
                <p:extLst>
                  <p:ext uri="{D42A27DB-BD31-4B8C-83A1-F6EECF244321}">
                    <p14:modId xmlns:p14="http://schemas.microsoft.com/office/powerpoint/2010/main" val="3971793016"/>
                  </p:ext>
                </p:extLst>
              </p:nvPr>
            </p:nvGraphicFramePr>
            <p:xfrm>
              <a:off x="7678588" y="352405"/>
              <a:ext cx="4104456" cy="6289566"/>
            </p:xfrm>
            <a:graphic>
              <a:graphicData uri="http://schemas.openxmlformats.org/drawingml/2006/table">
                <a:tbl>
                  <a:tblPr firstRow="1" bandRow="1">
                    <a:tableStyleId>{BC89EF96-8CEA-46FF-86C4-4CE0E7609802}</a:tableStyleId>
                  </a:tblPr>
                  <a:tblGrid>
                    <a:gridCol w="1026114">
                      <a:extLst>
                        <a:ext uri="{9D8B030D-6E8A-4147-A177-3AD203B41FA5}">
                          <a16:colId xmlns:a16="http://schemas.microsoft.com/office/drawing/2014/main" val="2777538235"/>
                        </a:ext>
                      </a:extLst>
                    </a:gridCol>
                    <a:gridCol w="1026114">
                      <a:extLst>
                        <a:ext uri="{9D8B030D-6E8A-4147-A177-3AD203B41FA5}">
                          <a16:colId xmlns:a16="http://schemas.microsoft.com/office/drawing/2014/main" val="3278946950"/>
                        </a:ext>
                      </a:extLst>
                    </a:gridCol>
                    <a:gridCol w="1026114">
                      <a:extLst>
                        <a:ext uri="{9D8B030D-6E8A-4147-A177-3AD203B41FA5}">
                          <a16:colId xmlns:a16="http://schemas.microsoft.com/office/drawing/2014/main" val="707054911"/>
                        </a:ext>
                      </a:extLst>
                    </a:gridCol>
                    <a:gridCol w="1026114">
                      <a:extLst>
                        <a:ext uri="{9D8B030D-6E8A-4147-A177-3AD203B41FA5}">
                          <a16:colId xmlns:a16="http://schemas.microsoft.com/office/drawing/2014/main" val="3987315724"/>
                        </a:ext>
                      </a:extLst>
                    </a:gridCol>
                  </a:tblGrid>
                  <a:tr h="514861">
                    <a:tc>
                      <a:txBody>
                        <a:bodyPr/>
                        <a:lstStyle/>
                        <a:p>
                          <a:r>
                            <a:rPr lang="es-MX" dirty="0" smtClean="0"/>
                            <a:t>Q          T</a:t>
                          </a:r>
                          <a:endParaRPr lang="es-MX" dirty="0"/>
                        </a:p>
                      </a:txBody>
                      <a:tcPr/>
                    </a:tc>
                    <a:tc>
                      <a:txBody>
                        <a:bodyPr/>
                        <a:lstStyle/>
                        <a:p>
                          <a:pPr algn="ctr"/>
                          <a:r>
                            <a:rPr lang="es-MX" dirty="0" smtClean="0"/>
                            <a:t>1</a:t>
                          </a:r>
                          <a:endParaRPr lang="es-MX" dirty="0"/>
                        </a:p>
                      </a:txBody>
                      <a:tcPr/>
                    </a:tc>
                    <a:tc>
                      <a:txBody>
                        <a:bodyPr/>
                        <a:lstStyle/>
                        <a:p>
                          <a:pPr algn="ctr"/>
                          <a:r>
                            <a:rPr lang="es-MX" dirty="0" smtClean="0"/>
                            <a:t>0</a:t>
                          </a:r>
                          <a:endParaRPr lang="es-MX" dirty="0"/>
                        </a:p>
                      </a:txBody>
                      <a:tcPr/>
                    </a:tc>
                    <a:tc>
                      <a:txBody>
                        <a:bodyPr/>
                        <a:lstStyle/>
                        <a:p>
                          <a:pPr algn="ctr"/>
                          <a:r>
                            <a:rPr lang="es-MX" dirty="0" smtClean="0"/>
                            <a:t>B</a:t>
                          </a:r>
                          <a:endParaRPr lang="es-MX" dirty="0"/>
                        </a:p>
                      </a:txBody>
                      <a:tcPr/>
                    </a:tc>
                    <a:extLst>
                      <a:ext uri="{0D108BD9-81ED-4DB2-BD59-A6C34878D82A}">
                        <a16:rowId xmlns:a16="http://schemas.microsoft.com/office/drawing/2014/main" val="3141145992"/>
                      </a:ext>
                    </a:extLst>
                  </a:tr>
                  <a:tr h="592147">
                    <a:tc>
                      <a:txBody>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0</m:t>
                                    </m:r>
                                  </m:sub>
                                </m:sSub>
                              </m:oMath>
                            </m:oMathPara>
                          </a14:m>
                          <a:endParaRPr lang="es-MX"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1</m:t>
                                    </m:r>
                                  </m:sub>
                                </m:sSub>
                                <m:r>
                                  <a:rPr lang="es-MX" smtClean="0">
                                    <a:latin typeface="Cambria Math" panose="02040503050406030204" pitchFamily="18" charset="0"/>
                                  </a:rPr>
                                  <m:t>,1,</m:t>
                                </m:r>
                                <m:r>
                                  <m:rPr>
                                    <m:sty m:val="p"/>
                                  </m:rPr>
                                  <a:rPr lang="es-MX" smtClean="0">
                                    <a:latin typeface="Cambria Math" panose="02040503050406030204" pitchFamily="18" charset="0"/>
                                  </a:rPr>
                                  <m:t>R</m:t>
                                </m:r>
                              </m:oMath>
                            </m:oMathPara>
                          </a14:m>
                          <a:endParaRPr lang="es-MX"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1</m:t>
                                    </m:r>
                                  </m:sub>
                                </m:sSub>
                                <m:r>
                                  <a:rPr lang="es-MX" smtClean="0">
                                    <a:latin typeface="Cambria Math" panose="02040503050406030204" pitchFamily="18" charset="0"/>
                                  </a:rPr>
                                  <m:t>,1,</m:t>
                                </m:r>
                                <m:r>
                                  <m:rPr>
                                    <m:sty m:val="p"/>
                                  </m:rPr>
                                  <a:rPr lang="es-MX" smtClean="0">
                                    <a:latin typeface="Cambria Math" panose="02040503050406030204" pitchFamily="18" charset="0"/>
                                  </a:rPr>
                                  <m:t>R</m:t>
                                </m:r>
                              </m:oMath>
                            </m:oMathPara>
                          </a14:m>
                          <a:endParaRPr lang="es-MX" dirty="0"/>
                        </a:p>
                        <a:p>
                          <a:endParaRPr lang="es-MX" dirty="0"/>
                        </a:p>
                      </a:txBody>
                      <a:tcPr/>
                    </a:tc>
                    <a:tc>
                      <a:txBody>
                        <a:bodyPr/>
                        <a:lstStyle/>
                        <a:p>
                          <a:pPr algn="ctr"/>
                          <a:r>
                            <a:rPr lang="es-MX" sz="1800" dirty="0" smtClean="0"/>
                            <a:t>-</a:t>
                          </a:r>
                          <a:endParaRPr lang="es-MX" dirty="0"/>
                        </a:p>
                      </a:txBody>
                      <a:tcPr/>
                    </a:tc>
                    <a:extLst>
                      <a:ext uri="{0D108BD9-81ED-4DB2-BD59-A6C34878D82A}">
                        <a16:rowId xmlns:a16="http://schemas.microsoft.com/office/drawing/2014/main" val="3146775850"/>
                      </a:ext>
                    </a:extLst>
                  </a:tr>
                  <a:tr h="592147">
                    <a:tc>
                      <a:txBody>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1</m:t>
                                    </m:r>
                                  </m:sub>
                                </m:sSub>
                              </m:oMath>
                            </m:oMathPara>
                          </a14:m>
                          <a:endParaRPr lang="es-MX"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2</m:t>
                                    </m:r>
                                  </m:sub>
                                </m:sSub>
                                <m:r>
                                  <a:rPr lang="es-MX" smtClean="0">
                                    <a:latin typeface="Cambria Math" panose="02040503050406030204" pitchFamily="18" charset="0"/>
                                  </a:rPr>
                                  <m:t>,0,</m:t>
                                </m:r>
                                <m:r>
                                  <m:rPr>
                                    <m:sty m:val="p"/>
                                  </m:rPr>
                                  <a:rPr lang="es-MX" smtClean="0">
                                    <a:latin typeface="Cambria Math" panose="02040503050406030204" pitchFamily="18" charset="0"/>
                                  </a:rPr>
                                  <m:t>R</m:t>
                                </m:r>
                              </m:oMath>
                            </m:oMathPara>
                          </a14:m>
                          <a:endParaRPr lang="es-MX" dirty="0"/>
                        </a:p>
                        <a:p>
                          <a:endParaRPr lang="es-MX"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2</m:t>
                                    </m:r>
                                  </m:sub>
                                </m:sSub>
                                <m:r>
                                  <a:rPr lang="es-MX" smtClean="0">
                                    <a:latin typeface="Cambria Math" panose="02040503050406030204" pitchFamily="18" charset="0"/>
                                  </a:rPr>
                                  <m:t>,0,</m:t>
                                </m:r>
                                <m:r>
                                  <m:rPr>
                                    <m:sty m:val="p"/>
                                  </m:rPr>
                                  <a:rPr lang="es-MX" smtClean="0">
                                    <a:latin typeface="Cambria Math" panose="02040503050406030204" pitchFamily="18" charset="0"/>
                                  </a:rPr>
                                  <m:t>R</m:t>
                                </m:r>
                              </m:oMath>
                            </m:oMathPara>
                          </a14:m>
                          <a:endParaRPr lang="es-MX" dirty="0"/>
                        </a:p>
                        <a:p>
                          <a:endParaRPr lang="es-MX" dirty="0"/>
                        </a:p>
                      </a:txBody>
                      <a:tcPr/>
                    </a:tc>
                    <a:tc>
                      <a:txBody>
                        <a:bodyPr/>
                        <a:lstStyle/>
                        <a:p>
                          <a:pPr algn="ctr"/>
                          <a:r>
                            <a:rPr lang="es-MX" sz="1800" dirty="0" smtClean="0"/>
                            <a:t>-</a:t>
                          </a:r>
                          <a:endParaRPr lang="es-MX" dirty="0"/>
                        </a:p>
                      </a:txBody>
                      <a:tcPr/>
                    </a:tc>
                    <a:extLst>
                      <a:ext uri="{0D108BD9-81ED-4DB2-BD59-A6C34878D82A}">
                        <a16:rowId xmlns:a16="http://schemas.microsoft.com/office/drawing/2014/main" val="2769607159"/>
                      </a:ext>
                    </a:extLst>
                  </a:tr>
                  <a:tr h="592147">
                    <a:tc>
                      <a:txBody>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2</m:t>
                                    </m:r>
                                  </m:sub>
                                </m:sSub>
                              </m:oMath>
                            </m:oMathPara>
                          </a14:m>
                          <a:endParaRPr lang="es-MX"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3</m:t>
                                    </m:r>
                                  </m:sub>
                                </m:sSub>
                                <m:r>
                                  <a:rPr lang="es-MX" smtClean="0">
                                    <a:latin typeface="Cambria Math" panose="02040503050406030204" pitchFamily="18" charset="0"/>
                                  </a:rPr>
                                  <m:t>,0,</m:t>
                                </m:r>
                                <m:r>
                                  <m:rPr>
                                    <m:sty m:val="p"/>
                                  </m:rPr>
                                  <a:rPr lang="es-MX" smtClean="0">
                                    <a:latin typeface="Cambria Math" panose="02040503050406030204" pitchFamily="18" charset="0"/>
                                  </a:rPr>
                                  <m:t>D</m:t>
                                </m:r>
                              </m:oMath>
                            </m:oMathPara>
                          </a14:m>
                          <a:endParaRPr lang="es-MX" dirty="0"/>
                        </a:p>
                        <a:p>
                          <a:endParaRPr lang="es-MX"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3</m:t>
                                    </m:r>
                                  </m:sub>
                                </m:sSub>
                                <m:r>
                                  <a:rPr lang="es-MX" smtClean="0">
                                    <a:latin typeface="Cambria Math" panose="02040503050406030204" pitchFamily="18" charset="0"/>
                                  </a:rPr>
                                  <m:t>,0,</m:t>
                                </m:r>
                                <m:r>
                                  <m:rPr>
                                    <m:sty m:val="p"/>
                                  </m:rPr>
                                  <a:rPr lang="es-MX" smtClean="0">
                                    <a:latin typeface="Cambria Math" panose="02040503050406030204" pitchFamily="18" charset="0"/>
                                  </a:rPr>
                                  <m:t>D</m:t>
                                </m:r>
                              </m:oMath>
                            </m:oMathPara>
                          </a14:m>
                          <a:endParaRPr lang="es-MX" dirty="0"/>
                        </a:p>
                        <a:p>
                          <a:endParaRPr lang="es-MX" dirty="0"/>
                        </a:p>
                      </a:txBody>
                      <a:tcPr/>
                    </a:tc>
                    <a:tc>
                      <a:txBody>
                        <a:bodyPr/>
                        <a:lstStyle/>
                        <a:p>
                          <a:pPr algn="ctr"/>
                          <a:r>
                            <a:rPr lang="es-MX" sz="1800" dirty="0" smtClean="0"/>
                            <a:t>-</a:t>
                          </a:r>
                          <a:endParaRPr lang="es-MX" dirty="0"/>
                        </a:p>
                      </a:txBody>
                      <a:tcPr/>
                    </a:tc>
                    <a:extLst>
                      <a:ext uri="{0D108BD9-81ED-4DB2-BD59-A6C34878D82A}">
                        <a16:rowId xmlns:a16="http://schemas.microsoft.com/office/drawing/2014/main" val="822148318"/>
                      </a:ext>
                    </a:extLst>
                  </a:tr>
                  <a:tr h="592147">
                    <a:tc>
                      <a:txBody>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3</m:t>
                                    </m:r>
                                  </m:sub>
                                </m:sSub>
                              </m:oMath>
                            </m:oMathPara>
                          </a14:m>
                          <a:endParaRPr lang="es-MX"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4</m:t>
                                    </m:r>
                                  </m:sub>
                                </m:sSub>
                                <m:r>
                                  <a:rPr lang="es-MX" smtClean="0">
                                    <a:latin typeface="Cambria Math" panose="02040503050406030204" pitchFamily="18" charset="0"/>
                                  </a:rPr>
                                  <m:t>,0,</m:t>
                                </m:r>
                                <m:r>
                                  <m:rPr>
                                    <m:sty m:val="p"/>
                                  </m:rPr>
                                  <a:rPr lang="es-MX" smtClean="0">
                                    <a:latin typeface="Cambria Math" panose="02040503050406030204" pitchFamily="18" charset="0"/>
                                  </a:rPr>
                                  <m:t>L</m:t>
                                </m:r>
                              </m:oMath>
                            </m:oMathPara>
                          </a14:m>
                          <a:endParaRPr lang="es-MX" dirty="0"/>
                        </a:p>
                        <a:p>
                          <a:endParaRPr lang="es-MX"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4</m:t>
                                    </m:r>
                                  </m:sub>
                                </m:sSub>
                                <m:r>
                                  <a:rPr lang="es-MX" smtClean="0">
                                    <a:latin typeface="Cambria Math" panose="02040503050406030204" pitchFamily="18" charset="0"/>
                                  </a:rPr>
                                  <m:t>,0,</m:t>
                                </m:r>
                                <m:r>
                                  <m:rPr>
                                    <m:sty m:val="p"/>
                                  </m:rPr>
                                  <a:rPr lang="es-MX" smtClean="0">
                                    <a:latin typeface="Cambria Math" panose="02040503050406030204" pitchFamily="18" charset="0"/>
                                  </a:rPr>
                                  <m:t>L</m:t>
                                </m:r>
                              </m:oMath>
                            </m:oMathPara>
                          </a14:m>
                          <a:endParaRPr lang="es-MX" dirty="0"/>
                        </a:p>
                        <a:p>
                          <a:endParaRPr lang="es-MX" dirty="0"/>
                        </a:p>
                      </a:txBody>
                      <a:tcPr/>
                    </a:tc>
                    <a:tc>
                      <a:txBody>
                        <a:bodyPr/>
                        <a:lstStyle/>
                        <a:p>
                          <a:pPr algn="ctr"/>
                          <a:r>
                            <a:rPr lang="es-MX" sz="1800" dirty="0" smtClean="0"/>
                            <a:t>-</a:t>
                          </a:r>
                          <a:endParaRPr lang="es-MX" dirty="0"/>
                        </a:p>
                      </a:txBody>
                      <a:tcPr/>
                    </a:tc>
                    <a:extLst>
                      <a:ext uri="{0D108BD9-81ED-4DB2-BD59-A6C34878D82A}">
                        <a16:rowId xmlns:a16="http://schemas.microsoft.com/office/drawing/2014/main" val="2201996947"/>
                      </a:ext>
                    </a:extLst>
                  </a:tr>
                  <a:tr h="592147">
                    <a:tc>
                      <a:txBody>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4</m:t>
                                    </m:r>
                                  </m:sub>
                                </m:sSub>
                              </m:oMath>
                            </m:oMathPara>
                          </a14:m>
                          <a:endParaRPr lang="es-MX"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5</m:t>
                                    </m:r>
                                  </m:sub>
                                </m:sSub>
                                <m:r>
                                  <a:rPr lang="es-MX" smtClean="0">
                                    <a:latin typeface="Cambria Math" panose="02040503050406030204" pitchFamily="18" charset="0"/>
                                  </a:rPr>
                                  <m:t>,1,</m:t>
                                </m:r>
                                <m:r>
                                  <m:rPr>
                                    <m:sty m:val="p"/>
                                  </m:rPr>
                                  <a:rPr lang="es-MX" smtClean="0">
                                    <a:latin typeface="Cambria Math" panose="02040503050406030204" pitchFamily="18" charset="0"/>
                                  </a:rPr>
                                  <m:t>L</m:t>
                                </m:r>
                              </m:oMath>
                            </m:oMathPara>
                          </a14:m>
                          <a:endParaRPr lang="es-MX" dirty="0"/>
                        </a:p>
                        <a:p>
                          <a:endParaRPr lang="es-MX"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5</m:t>
                                    </m:r>
                                  </m:sub>
                                </m:sSub>
                                <m:r>
                                  <a:rPr lang="es-MX" smtClean="0">
                                    <a:latin typeface="Cambria Math" panose="02040503050406030204" pitchFamily="18" charset="0"/>
                                  </a:rPr>
                                  <m:t>,1,</m:t>
                                </m:r>
                                <m:r>
                                  <m:rPr>
                                    <m:sty m:val="p"/>
                                  </m:rPr>
                                  <a:rPr lang="es-MX" smtClean="0">
                                    <a:latin typeface="Cambria Math" panose="02040503050406030204" pitchFamily="18" charset="0"/>
                                  </a:rPr>
                                  <m:t>L</m:t>
                                </m:r>
                              </m:oMath>
                            </m:oMathPara>
                          </a14:m>
                          <a:endParaRPr lang="es-MX" dirty="0"/>
                        </a:p>
                        <a:p>
                          <a:endParaRPr lang="es-MX" dirty="0"/>
                        </a:p>
                      </a:txBody>
                      <a:tcPr/>
                    </a:tc>
                    <a:tc>
                      <a:txBody>
                        <a:bodyPr/>
                        <a:lstStyle/>
                        <a:p>
                          <a:pPr algn="ctr"/>
                          <a:r>
                            <a:rPr lang="es-MX" sz="1800" dirty="0" smtClean="0"/>
                            <a:t>-</a:t>
                          </a:r>
                          <a:endParaRPr lang="es-MX" dirty="0"/>
                        </a:p>
                      </a:txBody>
                      <a:tcPr/>
                    </a:tc>
                    <a:extLst>
                      <a:ext uri="{0D108BD9-81ED-4DB2-BD59-A6C34878D82A}">
                        <a16:rowId xmlns:a16="http://schemas.microsoft.com/office/drawing/2014/main" val="3867735239"/>
                      </a:ext>
                    </a:extLst>
                  </a:tr>
                  <a:tr h="514861">
                    <a:tc>
                      <a:txBody>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5</m:t>
                                    </m:r>
                                  </m:sub>
                                </m:sSub>
                              </m:oMath>
                            </m:oMathPara>
                          </a14:m>
                          <a:endParaRPr lang="es-MX"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6</m:t>
                                    </m:r>
                                  </m:sub>
                                </m:sSub>
                                <m:r>
                                  <a:rPr lang="es-MX" smtClean="0">
                                    <a:latin typeface="Cambria Math" panose="02040503050406030204" pitchFamily="18" charset="0"/>
                                  </a:rPr>
                                  <m:t>,0,</m:t>
                                </m:r>
                                <m:r>
                                  <m:rPr>
                                    <m:sty m:val="p"/>
                                  </m:rPr>
                                  <a:rPr lang="es-MX" smtClean="0">
                                    <a:latin typeface="Cambria Math" panose="02040503050406030204" pitchFamily="18" charset="0"/>
                                  </a:rPr>
                                  <m:t>D</m:t>
                                </m:r>
                              </m:oMath>
                            </m:oMathPara>
                          </a14:m>
                          <a:endParaRPr lang="es-MX"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6</m:t>
                                    </m:r>
                                  </m:sub>
                                </m:sSub>
                                <m:r>
                                  <a:rPr lang="es-MX" smtClean="0">
                                    <a:latin typeface="Cambria Math" panose="02040503050406030204" pitchFamily="18" charset="0"/>
                                  </a:rPr>
                                  <m:t>,0,</m:t>
                                </m:r>
                                <m:r>
                                  <m:rPr>
                                    <m:sty m:val="p"/>
                                  </m:rPr>
                                  <a:rPr lang="es-MX" smtClean="0">
                                    <a:latin typeface="Cambria Math" panose="02040503050406030204" pitchFamily="18" charset="0"/>
                                  </a:rPr>
                                  <m:t>D</m:t>
                                </m:r>
                              </m:oMath>
                            </m:oMathPara>
                          </a14:m>
                          <a:endParaRPr lang="es-MX" dirty="0"/>
                        </a:p>
                      </a:txBody>
                      <a:tcPr/>
                    </a:tc>
                    <a:tc>
                      <a:txBody>
                        <a:bodyPr/>
                        <a:lstStyle/>
                        <a:p>
                          <a:pPr algn="ctr"/>
                          <a:r>
                            <a:rPr lang="es-MX" sz="1800" dirty="0" smtClean="0"/>
                            <a:t>-</a:t>
                          </a:r>
                          <a:endParaRPr lang="es-MX" dirty="0"/>
                        </a:p>
                      </a:txBody>
                      <a:tcPr/>
                    </a:tc>
                    <a:extLst>
                      <a:ext uri="{0D108BD9-81ED-4DB2-BD59-A6C34878D82A}">
                        <a16:rowId xmlns:a16="http://schemas.microsoft.com/office/drawing/2014/main" val="2330516598"/>
                      </a:ext>
                    </a:extLst>
                  </a:tr>
                  <a:tr h="514861">
                    <a:tc>
                      <a:txBody>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6</m:t>
                                    </m:r>
                                  </m:sub>
                                </m:sSub>
                              </m:oMath>
                            </m:oMathPara>
                          </a14:m>
                          <a:endParaRPr lang="es-MX"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7</m:t>
                                    </m:r>
                                  </m:sub>
                                </m:sSub>
                                <m:r>
                                  <a:rPr lang="es-MX" smtClean="0">
                                    <a:latin typeface="Cambria Math" panose="02040503050406030204" pitchFamily="18" charset="0"/>
                                  </a:rPr>
                                  <m:t>,0,</m:t>
                                </m:r>
                                <m:r>
                                  <m:rPr>
                                    <m:sty m:val="p"/>
                                  </m:rPr>
                                  <a:rPr lang="es-MX" smtClean="0">
                                    <a:latin typeface="Cambria Math" panose="02040503050406030204" pitchFamily="18" charset="0"/>
                                  </a:rPr>
                                  <m:t>R</m:t>
                                </m:r>
                              </m:oMath>
                            </m:oMathPara>
                          </a14:m>
                          <a:endParaRPr lang="es-MX"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7</m:t>
                                    </m:r>
                                  </m:sub>
                                </m:sSub>
                                <m:r>
                                  <a:rPr lang="es-MX" smtClean="0">
                                    <a:latin typeface="Cambria Math" panose="02040503050406030204" pitchFamily="18" charset="0"/>
                                  </a:rPr>
                                  <m:t>,0,</m:t>
                                </m:r>
                                <m:r>
                                  <m:rPr>
                                    <m:sty m:val="p"/>
                                  </m:rPr>
                                  <a:rPr lang="es-MX" smtClean="0">
                                    <a:latin typeface="Cambria Math" panose="02040503050406030204" pitchFamily="18" charset="0"/>
                                  </a:rPr>
                                  <m:t>R</m:t>
                                </m:r>
                              </m:oMath>
                            </m:oMathPara>
                          </a14:m>
                          <a:endParaRPr lang="es-MX" dirty="0"/>
                        </a:p>
                      </a:txBody>
                      <a:tcPr/>
                    </a:tc>
                    <a:tc>
                      <a:txBody>
                        <a:bodyPr/>
                        <a:lstStyle/>
                        <a:p>
                          <a:pPr algn="ctr"/>
                          <a:r>
                            <a:rPr lang="es-MX" sz="1800" dirty="0" smtClean="0"/>
                            <a:t>-</a:t>
                          </a:r>
                          <a:endParaRPr lang="es-MX" dirty="0"/>
                        </a:p>
                      </a:txBody>
                      <a:tcPr/>
                    </a:tc>
                    <a:extLst>
                      <a:ext uri="{0D108BD9-81ED-4DB2-BD59-A6C34878D82A}">
                        <a16:rowId xmlns:a16="http://schemas.microsoft.com/office/drawing/2014/main" val="1966004711"/>
                      </a:ext>
                    </a:extLst>
                  </a:tr>
                  <a:tr h="514861">
                    <a:tc>
                      <a:txBody>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7</m:t>
                                    </m:r>
                                  </m:sub>
                                </m:sSub>
                              </m:oMath>
                            </m:oMathPara>
                          </a14:m>
                          <a:endParaRPr lang="es-MX"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8</m:t>
                                    </m:r>
                                  </m:sub>
                                </m:sSub>
                                <m:r>
                                  <a:rPr lang="es-MX" smtClean="0">
                                    <a:latin typeface="Cambria Math" panose="02040503050406030204" pitchFamily="18" charset="0"/>
                                  </a:rPr>
                                  <m:t>,0,</m:t>
                                </m:r>
                                <m:r>
                                  <m:rPr>
                                    <m:sty m:val="p"/>
                                  </m:rPr>
                                  <a:rPr lang="es-MX" smtClean="0">
                                    <a:latin typeface="Cambria Math" panose="02040503050406030204" pitchFamily="18" charset="0"/>
                                  </a:rPr>
                                  <m:t>R</m:t>
                                </m:r>
                              </m:oMath>
                            </m:oMathPara>
                          </a14:m>
                          <a:endParaRPr lang="es-MX"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8</m:t>
                                    </m:r>
                                  </m:sub>
                                </m:sSub>
                                <m:r>
                                  <a:rPr lang="es-MX" smtClean="0">
                                    <a:latin typeface="Cambria Math" panose="02040503050406030204" pitchFamily="18" charset="0"/>
                                  </a:rPr>
                                  <m:t>,0,</m:t>
                                </m:r>
                                <m:r>
                                  <m:rPr>
                                    <m:sty m:val="p"/>
                                  </m:rPr>
                                  <a:rPr lang="es-MX" smtClean="0">
                                    <a:latin typeface="Cambria Math" panose="02040503050406030204" pitchFamily="18" charset="0"/>
                                  </a:rPr>
                                  <m:t>R</m:t>
                                </m:r>
                              </m:oMath>
                            </m:oMathPara>
                          </a14:m>
                          <a:endParaRPr lang="es-MX" dirty="0"/>
                        </a:p>
                      </a:txBody>
                      <a:tcPr/>
                    </a:tc>
                    <a:tc>
                      <a:txBody>
                        <a:bodyPr/>
                        <a:lstStyle/>
                        <a:p>
                          <a:pPr algn="ctr"/>
                          <a:r>
                            <a:rPr lang="es-MX" sz="1800" dirty="0" smtClean="0"/>
                            <a:t>-</a:t>
                          </a:r>
                          <a:endParaRPr lang="es-MX" dirty="0"/>
                        </a:p>
                      </a:txBody>
                      <a:tcPr/>
                    </a:tc>
                    <a:extLst>
                      <a:ext uri="{0D108BD9-81ED-4DB2-BD59-A6C34878D82A}">
                        <a16:rowId xmlns:a16="http://schemas.microsoft.com/office/drawing/2014/main" val="2922436594"/>
                      </a:ext>
                    </a:extLst>
                  </a:tr>
                  <a:tr h="514861">
                    <a:tc>
                      <a:txBody>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8</m:t>
                                    </m:r>
                                  </m:sub>
                                </m:sSub>
                              </m:oMath>
                            </m:oMathPara>
                          </a14:m>
                          <a:endParaRPr lang="es-MX"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𝐹</m:t>
                                    </m:r>
                                  </m:sub>
                                </m:sSub>
                                <m:r>
                                  <a:rPr lang="es-MX" smtClean="0">
                                    <a:latin typeface="Cambria Math" panose="02040503050406030204" pitchFamily="18" charset="0"/>
                                  </a:rPr>
                                  <m:t>,1,</m:t>
                                </m:r>
                                <m:r>
                                  <m:rPr>
                                    <m:sty m:val="p"/>
                                  </m:rPr>
                                  <a:rPr lang="es-MX" smtClean="0">
                                    <a:latin typeface="Cambria Math" panose="02040503050406030204" pitchFamily="18" charset="0"/>
                                  </a:rPr>
                                  <m:t>R</m:t>
                                </m:r>
                              </m:oMath>
                            </m:oMathPara>
                          </a14:m>
                          <a:endParaRPr lang="es-MX"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𝐹</m:t>
                                    </m:r>
                                  </m:sub>
                                </m:sSub>
                                <m:r>
                                  <a:rPr lang="es-MX" smtClean="0">
                                    <a:latin typeface="Cambria Math" panose="02040503050406030204" pitchFamily="18" charset="0"/>
                                  </a:rPr>
                                  <m:t>,1,</m:t>
                                </m:r>
                                <m:r>
                                  <m:rPr>
                                    <m:sty m:val="p"/>
                                  </m:rPr>
                                  <a:rPr lang="es-MX" smtClean="0">
                                    <a:latin typeface="Cambria Math" panose="02040503050406030204" pitchFamily="18" charset="0"/>
                                  </a:rPr>
                                  <m:t>R</m:t>
                                </m:r>
                              </m:oMath>
                            </m:oMathPara>
                          </a14:m>
                          <a:endParaRPr lang="es-MX" dirty="0"/>
                        </a:p>
                      </a:txBody>
                      <a:tcPr/>
                    </a:tc>
                    <a:tc>
                      <a:txBody>
                        <a:bodyPr/>
                        <a:lstStyle/>
                        <a:p>
                          <a:pPr algn="ctr"/>
                          <a:r>
                            <a:rPr lang="es-MX" sz="1800" dirty="0" smtClean="0"/>
                            <a:t>-</a:t>
                          </a:r>
                          <a:endParaRPr lang="es-MX" dirty="0"/>
                        </a:p>
                      </a:txBody>
                      <a:tcPr/>
                    </a:tc>
                    <a:extLst>
                      <a:ext uri="{0D108BD9-81ED-4DB2-BD59-A6C34878D82A}">
                        <a16:rowId xmlns:a16="http://schemas.microsoft.com/office/drawing/2014/main" val="229476823"/>
                      </a:ext>
                    </a:extLst>
                  </a:tr>
                  <a:tr h="514861">
                    <a:tc>
                      <a:txBody>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smtClean="0">
                                        <a:latin typeface="Cambria Math" panose="02040503050406030204" pitchFamily="18" charset="0"/>
                                      </a:rPr>
                                      <m:t>𝑞</m:t>
                                    </m:r>
                                  </m:e>
                                  <m:sub>
                                    <m:r>
                                      <a:rPr lang="es-MX" smtClean="0">
                                        <a:latin typeface="Cambria Math" panose="02040503050406030204" pitchFamily="18" charset="0"/>
                                      </a:rPr>
                                      <m:t>𝐹</m:t>
                                    </m:r>
                                  </m:sub>
                                </m:sSub>
                              </m:oMath>
                            </m:oMathPara>
                          </a14:m>
                          <a:endParaRPr lang="es-MX" dirty="0"/>
                        </a:p>
                      </a:txBody>
                      <a:tcPr/>
                    </a:tc>
                    <a:tc>
                      <a:txBody>
                        <a:bodyPr/>
                        <a:lstStyle/>
                        <a:p>
                          <a:pPr algn="ctr"/>
                          <a:r>
                            <a:rPr lang="es-MX" sz="2000" dirty="0" smtClean="0"/>
                            <a:t>-</a:t>
                          </a:r>
                          <a:endParaRPr lang="es-MX" sz="2000" dirty="0"/>
                        </a:p>
                      </a:txBody>
                      <a:tcPr/>
                    </a:tc>
                    <a:tc>
                      <a:txBody>
                        <a:bodyPr/>
                        <a:lstStyle/>
                        <a:p>
                          <a:pPr algn="ctr"/>
                          <a:r>
                            <a:rPr lang="es-MX" sz="2000" dirty="0" smtClean="0"/>
                            <a:t>-</a:t>
                          </a:r>
                          <a:endParaRPr lang="es-MX" sz="2000" dirty="0"/>
                        </a:p>
                      </a:txBody>
                      <a:tcPr/>
                    </a:tc>
                    <a:tc>
                      <a:txBody>
                        <a:bodyPr/>
                        <a:lstStyle/>
                        <a:p>
                          <a:pPr algn="ctr"/>
                          <a:r>
                            <a:rPr lang="es-MX" sz="2000" dirty="0" smtClean="0"/>
                            <a:t>-</a:t>
                          </a:r>
                          <a:endParaRPr lang="es-MX" sz="2000" dirty="0"/>
                        </a:p>
                      </a:txBody>
                      <a:tcPr/>
                    </a:tc>
                    <a:extLst>
                      <a:ext uri="{0D108BD9-81ED-4DB2-BD59-A6C34878D82A}">
                        <a16:rowId xmlns:a16="http://schemas.microsoft.com/office/drawing/2014/main" val="584078211"/>
                      </a:ext>
                    </a:extLst>
                  </a:tr>
                </a:tbl>
              </a:graphicData>
            </a:graphic>
          </p:graphicFrame>
        </mc:Choice>
        <mc:Fallback xmlns="">
          <p:graphicFrame>
            <p:nvGraphicFramePr>
              <p:cNvPr id="14" name="Tabla 13"/>
              <p:cNvGraphicFramePr>
                <a:graphicFrameLocks noGrp="1"/>
              </p:cNvGraphicFramePr>
              <p:nvPr>
                <p:extLst>
                  <p:ext uri="{D42A27DB-BD31-4B8C-83A1-F6EECF244321}">
                    <p14:modId xmlns:p14="http://schemas.microsoft.com/office/powerpoint/2010/main" val="3971793016"/>
                  </p:ext>
                </p:extLst>
              </p:nvPr>
            </p:nvGraphicFramePr>
            <p:xfrm>
              <a:off x="7678588" y="352405"/>
              <a:ext cx="4104456" cy="6289566"/>
            </p:xfrm>
            <a:graphic>
              <a:graphicData uri="http://schemas.openxmlformats.org/drawingml/2006/table">
                <a:tbl>
                  <a:tblPr firstRow="1" bandRow="1">
                    <a:tableStyleId>{BC89EF96-8CEA-46FF-86C4-4CE0E7609802}</a:tableStyleId>
                  </a:tblPr>
                  <a:tblGrid>
                    <a:gridCol w="1026114">
                      <a:extLst>
                        <a:ext uri="{9D8B030D-6E8A-4147-A177-3AD203B41FA5}">
                          <a16:colId xmlns:a16="http://schemas.microsoft.com/office/drawing/2014/main" val="2777538235"/>
                        </a:ext>
                      </a:extLst>
                    </a:gridCol>
                    <a:gridCol w="1026114">
                      <a:extLst>
                        <a:ext uri="{9D8B030D-6E8A-4147-A177-3AD203B41FA5}">
                          <a16:colId xmlns:a16="http://schemas.microsoft.com/office/drawing/2014/main" val="3278946950"/>
                        </a:ext>
                      </a:extLst>
                    </a:gridCol>
                    <a:gridCol w="1026114">
                      <a:extLst>
                        <a:ext uri="{9D8B030D-6E8A-4147-A177-3AD203B41FA5}">
                          <a16:colId xmlns:a16="http://schemas.microsoft.com/office/drawing/2014/main" val="707054911"/>
                        </a:ext>
                      </a:extLst>
                    </a:gridCol>
                    <a:gridCol w="1026114">
                      <a:extLst>
                        <a:ext uri="{9D8B030D-6E8A-4147-A177-3AD203B41FA5}">
                          <a16:colId xmlns:a16="http://schemas.microsoft.com/office/drawing/2014/main" val="3987315724"/>
                        </a:ext>
                      </a:extLst>
                    </a:gridCol>
                  </a:tblGrid>
                  <a:tr h="514861">
                    <a:tc>
                      <a:txBody>
                        <a:bodyPr/>
                        <a:lstStyle/>
                        <a:p>
                          <a:r>
                            <a:rPr lang="es-MX" dirty="0" smtClean="0"/>
                            <a:t>Q          T</a:t>
                          </a:r>
                          <a:endParaRPr lang="es-MX" dirty="0"/>
                        </a:p>
                      </a:txBody>
                      <a:tcPr/>
                    </a:tc>
                    <a:tc>
                      <a:txBody>
                        <a:bodyPr/>
                        <a:lstStyle/>
                        <a:p>
                          <a:pPr algn="ctr"/>
                          <a:r>
                            <a:rPr lang="es-MX" dirty="0" smtClean="0"/>
                            <a:t>1</a:t>
                          </a:r>
                          <a:endParaRPr lang="es-MX" dirty="0"/>
                        </a:p>
                      </a:txBody>
                      <a:tcPr/>
                    </a:tc>
                    <a:tc>
                      <a:txBody>
                        <a:bodyPr/>
                        <a:lstStyle/>
                        <a:p>
                          <a:pPr algn="ctr"/>
                          <a:r>
                            <a:rPr lang="es-MX" dirty="0" smtClean="0"/>
                            <a:t>0</a:t>
                          </a:r>
                          <a:endParaRPr lang="es-MX" dirty="0"/>
                        </a:p>
                      </a:txBody>
                      <a:tcPr/>
                    </a:tc>
                    <a:tc>
                      <a:txBody>
                        <a:bodyPr/>
                        <a:lstStyle/>
                        <a:p>
                          <a:pPr algn="ctr"/>
                          <a:r>
                            <a:rPr lang="es-MX" dirty="0" smtClean="0"/>
                            <a:t>B</a:t>
                          </a:r>
                          <a:endParaRPr lang="es-MX" dirty="0"/>
                        </a:p>
                      </a:txBody>
                      <a:tcPr/>
                    </a:tc>
                    <a:extLst>
                      <a:ext uri="{0D108BD9-81ED-4DB2-BD59-A6C34878D82A}">
                        <a16:rowId xmlns:a16="http://schemas.microsoft.com/office/drawing/2014/main" val="3141145992"/>
                      </a:ext>
                    </a:extLst>
                  </a:tr>
                  <a:tr h="640080">
                    <a:tc>
                      <a:txBody>
                        <a:bodyPr/>
                        <a:lstStyle/>
                        <a:p>
                          <a:endParaRPr lang="es-MX"/>
                        </a:p>
                      </a:txBody>
                      <a:tcPr>
                        <a:blipFill>
                          <a:blip r:embed="rId2"/>
                          <a:stretch>
                            <a:fillRect l="-592" t="-85714" r="-301183" b="-804762"/>
                          </a:stretch>
                        </a:blipFill>
                      </a:tcPr>
                    </a:tc>
                    <a:tc>
                      <a:txBody>
                        <a:bodyPr/>
                        <a:lstStyle/>
                        <a:p>
                          <a:endParaRPr lang="es-MX"/>
                        </a:p>
                      </a:txBody>
                      <a:tcPr>
                        <a:blipFill>
                          <a:blip r:embed="rId2"/>
                          <a:stretch>
                            <a:fillRect l="-101190" t="-85714" r="-202976" b="-804762"/>
                          </a:stretch>
                        </a:blipFill>
                      </a:tcPr>
                    </a:tc>
                    <a:tc>
                      <a:txBody>
                        <a:bodyPr/>
                        <a:lstStyle/>
                        <a:p>
                          <a:endParaRPr lang="es-MX"/>
                        </a:p>
                      </a:txBody>
                      <a:tcPr>
                        <a:blipFill>
                          <a:blip r:embed="rId2"/>
                          <a:stretch>
                            <a:fillRect l="-200000" t="-85714" r="-101775" b="-804762"/>
                          </a:stretch>
                        </a:blipFill>
                      </a:tcPr>
                    </a:tc>
                    <a:tc>
                      <a:txBody>
                        <a:bodyPr/>
                        <a:lstStyle/>
                        <a:p>
                          <a:pPr algn="ctr"/>
                          <a:r>
                            <a:rPr lang="es-MX" sz="1800" dirty="0" smtClean="0"/>
                            <a:t>-</a:t>
                          </a:r>
                          <a:endParaRPr lang="es-MX" dirty="0"/>
                        </a:p>
                      </a:txBody>
                      <a:tcPr/>
                    </a:tc>
                    <a:extLst>
                      <a:ext uri="{0D108BD9-81ED-4DB2-BD59-A6C34878D82A}">
                        <a16:rowId xmlns:a16="http://schemas.microsoft.com/office/drawing/2014/main" val="3146775850"/>
                      </a:ext>
                    </a:extLst>
                  </a:tr>
                  <a:tr h="640080">
                    <a:tc>
                      <a:txBody>
                        <a:bodyPr/>
                        <a:lstStyle/>
                        <a:p>
                          <a:endParaRPr lang="es-MX"/>
                        </a:p>
                      </a:txBody>
                      <a:tcPr>
                        <a:blipFill>
                          <a:blip r:embed="rId2"/>
                          <a:stretch>
                            <a:fillRect l="-592" t="-185714" r="-301183" b="-704762"/>
                          </a:stretch>
                        </a:blipFill>
                      </a:tcPr>
                    </a:tc>
                    <a:tc>
                      <a:txBody>
                        <a:bodyPr/>
                        <a:lstStyle/>
                        <a:p>
                          <a:endParaRPr lang="es-MX"/>
                        </a:p>
                      </a:txBody>
                      <a:tcPr>
                        <a:blipFill>
                          <a:blip r:embed="rId2"/>
                          <a:stretch>
                            <a:fillRect l="-101190" t="-185714" r="-202976" b="-704762"/>
                          </a:stretch>
                        </a:blipFill>
                      </a:tcPr>
                    </a:tc>
                    <a:tc>
                      <a:txBody>
                        <a:bodyPr/>
                        <a:lstStyle/>
                        <a:p>
                          <a:endParaRPr lang="es-MX"/>
                        </a:p>
                      </a:txBody>
                      <a:tcPr>
                        <a:blipFill>
                          <a:blip r:embed="rId2"/>
                          <a:stretch>
                            <a:fillRect l="-200000" t="-185714" r="-101775" b="-704762"/>
                          </a:stretch>
                        </a:blipFill>
                      </a:tcPr>
                    </a:tc>
                    <a:tc>
                      <a:txBody>
                        <a:bodyPr/>
                        <a:lstStyle/>
                        <a:p>
                          <a:pPr algn="ctr"/>
                          <a:r>
                            <a:rPr lang="es-MX" sz="1800" dirty="0" smtClean="0"/>
                            <a:t>-</a:t>
                          </a:r>
                          <a:endParaRPr lang="es-MX" dirty="0"/>
                        </a:p>
                      </a:txBody>
                      <a:tcPr/>
                    </a:tc>
                    <a:extLst>
                      <a:ext uri="{0D108BD9-81ED-4DB2-BD59-A6C34878D82A}">
                        <a16:rowId xmlns:a16="http://schemas.microsoft.com/office/drawing/2014/main" val="2769607159"/>
                      </a:ext>
                    </a:extLst>
                  </a:tr>
                  <a:tr h="640080">
                    <a:tc>
                      <a:txBody>
                        <a:bodyPr/>
                        <a:lstStyle/>
                        <a:p>
                          <a:endParaRPr lang="es-MX"/>
                        </a:p>
                      </a:txBody>
                      <a:tcPr>
                        <a:blipFill>
                          <a:blip r:embed="rId2"/>
                          <a:stretch>
                            <a:fillRect l="-592" t="-285714" r="-301183" b="-604762"/>
                          </a:stretch>
                        </a:blipFill>
                      </a:tcPr>
                    </a:tc>
                    <a:tc>
                      <a:txBody>
                        <a:bodyPr/>
                        <a:lstStyle/>
                        <a:p>
                          <a:endParaRPr lang="es-MX"/>
                        </a:p>
                      </a:txBody>
                      <a:tcPr>
                        <a:blipFill>
                          <a:blip r:embed="rId2"/>
                          <a:stretch>
                            <a:fillRect l="-101190" t="-285714" r="-202976" b="-604762"/>
                          </a:stretch>
                        </a:blipFill>
                      </a:tcPr>
                    </a:tc>
                    <a:tc>
                      <a:txBody>
                        <a:bodyPr/>
                        <a:lstStyle/>
                        <a:p>
                          <a:endParaRPr lang="es-MX"/>
                        </a:p>
                      </a:txBody>
                      <a:tcPr>
                        <a:blipFill>
                          <a:blip r:embed="rId2"/>
                          <a:stretch>
                            <a:fillRect l="-200000" t="-285714" r="-101775" b="-604762"/>
                          </a:stretch>
                        </a:blipFill>
                      </a:tcPr>
                    </a:tc>
                    <a:tc>
                      <a:txBody>
                        <a:bodyPr/>
                        <a:lstStyle/>
                        <a:p>
                          <a:pPr algn="ctr"/>
                          <a:r>
                            <a:rPr lang="es-MX" sz="1800" dirty="0" smtClean="0"/>
                            <a:t>-</a:t>
                          </a:r>
                          <a:endParaRPr lang="es-MX" dirty="0"/>
                        </a:p>
                      </a:txBody>
                      <a:tcPr/>
                    </a:tc>
                    <a:extLst>
                      <a:ext uri="{0D108BD9-81ED-4DB2-BD59-A6C34878D82A}">
                        <a16:rowId xmlns:a16="http://schemas.microsoft.com/office/drawing/2014/main" val="822148318"/>
                      </a:ext>
                    </a:extLst>
                  </a:tr>
                  <a:tr h="640080">
                    <a:tc>
                      <a:txBody>
                        <a:bodyPr/>
                        <a:lstStyle/>
                        <a:p>
                          <a:endParaRPr lang="es-MX"/>
                        </a:p>
                      </a:txBody>
                      <a:tcPr>
                        <a:blipFill>
                          <a:blip r:embed="rId2"/>
                          <a:stretch>
                            <a:fillRect l="-592" t="-385714" r="-301183" b="-504762"/>
                          </a:stretch>
                        </a:blipFill>
                      </a:tcPr>
                    </a:tc>
                    <a:tc>
                      <a:txBody>
                        <a:bodyPr/>
                        <a:lstStyle/>
                        <a:p>
                          <a:endParaRPr lang="es-MX"/>
                        </a:p>
                      </a:txBody>
                      <a:tcPr>
                        <a:blipFill>
                          <a:blip r:embed="rId2"/>
                          <a:stretch>
                            <a:fillRect l="-101190" t="-385714" r="-202976" b="-504762"/>
                          </a:stretch>
                        </a:blipFill>
                      </a:tcPr>
                    </a:tc>
                    <a:tc>
                      <a:txBody>
                        <a:bodyPr/>
                        <a:lstStyle/>
                        <a:p>
                          <a:endParaRPr lang="es-MX"/>
                        </a:p>
                      </a:txBody>
                      <a:tcPr>
                        <a:blipFill>
                          <a:blip r:embed="rId2"/>
                          <a:stretch>
                            <a:fillRect l="-200000" t="-385714" r="-101775" b="-504762"/>
                          </a:stretch>
                        </a:blipFill>
                      </a:tcPr>
                    </a:tc>
                    <a:tc>
                      <a:txBody>
                        <a:bodyPr/>
                        <a:lstStyle/>
                        <a:p>
                          <a:pPr algn="ctr"/>
                          <a:r>
                            <a:rPr lang="es-MX" sz="1800" dirty="0" smtClean="0"/>
                            <a:t>-</a:t>
                          </a:r>
                          <a:endParaRPr lang="es-MX" dirty="0"/>
                        </a:p>
                      </a:txBody>
                      <a:tcPr/>
                    </a:tc>
                    <a:extLst>
                      <a:ext uri="{0D108BD9-81ED-4DB2-BD59-A6C34878D82A}">
                        <a16:rowId xmlns:a16="http://schemas.microsoft.com/office/drawing/2014/main" val="2201996947"/>
                      </a:ext>
                    </a:extLst>
                  </a:tr>
                  <a:tr h="640080">
                    <a:tc>
                      <a:txBody>
                        <a:bodyPr/>
                        <a:lstStyle/>
                        <a:p>
                          <a:endParaRPr lang="es-MX"/>
                        </a:p>
                      </a:txBody>
                      <a:tcPr>
                        <a:blipFill>
                          <a:blip r:embed="rId2"/>
                          <a:stretch>
                            <a:fillRect l="-592" t="-485714" r="-301183" b="-404762"/>
                          </a:stretch>
                        </a:blipFill>
                      </a:tcPr>
                    </a:tc>
                    <a:tc>
                      <a:txBody>
                        <a:bodyPr/>
                        <a:lstStyle/>
                        <a:p>
                          <a:endParaRPr lang="es-MX"/>
                        </a:p>
                      </a:txBody>
                      <a:tcPr>
                        <a:blipFill>
                          <a:blip r:embed="rId2"/>
                          <a:stretch>
                            <a:fillRect l="-101190" t="-485714" r="-202976" b="-404762"/>
                          </a:stretch>
                        </a:blipFill>
                      </a:tcPr>
                    </a:tc>
                    <a:tc>
                      <a:txBody>
                        <a:bodyPr/>
                        <a:lstStyle/>
                        <a:p>
                          <a:endParaRPr lang="es-MX"/>
                        </a:p>
                      </a:txBody>
                      <a:tcPr>
                        <a:blipFill>
                          <a:blip r:embed="rId2"/>
                          <a:stretch>
                            <a:fillRect l="-200000" t="-485714" r="-101775" b="-404762"/>
                          </a:stretch>
                        </a:blipFill>
                      </a:tcPr>
                    </a:tc>
                    <a:tc>
                      <a:txBody>
                        <a:bodyPr/>
                        <a:lstStyle/>
                        <a:p>
                          <a:pPr algn="ctr"/>
                          <a:r>
                            <a:rPr lang="es-MX" sz="1800" dirty="0" smtClean="0"/>
                            <a:t>-</a:t>
                          </a:r>
                          <a:endParaRPr lang="es-MX" dirty="0"/>
                        </a:p>
                      </a:txBody>
                      <a:tcPr/>
                    </a:tc>
                    <a:extLst>
                      <a:ext uri="{0D108BD9-81ED-4DB2-BD59-A6C34878D82A}">
                        <a16:rowId xmlns:a16="http://schemas.microsoft.com/office/drawing/2014/main" val="3867735239"/>
                      </a:ext>
                    </a:extLst>
                  </a:tr>
                  <a:tr h="514861">
                    <a:tc>
                      <a:txBody>
                        <a:bodyPr/>
                        <a:lstStyle/>
                        <a:p>
                          <a:endParaRPr lang="es-MX"/>
                        </a:p>
                      </a:txBody>
                      <a:tcPr>
                        <a:blipFill>
                          <a:blip r:embed="rId2"/>
                          <a:stretch>
                            <a:fillRect l="-592" t="-723529" r="-301183" b="-400000"/>
                          </a:stretch>
                        </a:blipFill>
                      </a:tcPr>
                    </a:tc>
                    <a:tc>
                      <a:txBody>
                        <a:bodyPr/>
                        <a:lstStyle/>
                        <a:p>
                          <a:endParaRPr lang="es-MX"/>
                        </a:p>
                      </a:txBody>
                      <a:tcPr>
                        <a:blipFill>
                          <a:blip r:embed="rId2"/>
                          <a:stretch>
                            <a:fillRect l="-101190" t="-723529" r="-202976" b="-400000"/>
                          </a:stretch>
                        </a:blipFill>
                      </a:tcPr>
                    </a:tc>
                    <a:tc>
                      <a:txBody>
                        <a:bodyPr/>
                        <a:lstStyle/>
                        <a:p>
                          <a:endParaRPr lang="es-MX"/>
                        </a:p>
                      </a:txBody>
                      <a:tcPr>
                        <a:blipFill>
                          <a:blip r:embed="rId2"/>
                          <a:stretch>
                            <a:fillRect l="-200000" t="-723529" r="-101775" b="-400000"/>
                          </a:stretch>
                        </a:blipFill>
                      </a:tcPr>
                    </a:tc>
                    <a:tc>
                      <a:txBody>
                        <a:bodyPr/>
                        <a:lstStyle/>
                        <a:p>
                          <a:pPr algn="ctr"/>
                          <a:r>
                            <a:rPr lang="es-MX" sz="1800" dirty="0" smtClean="0"/>
                            <a:t>-</a:t>
                          </a:r>
                          <a:endParaRPr lang="es-MX" dirty="0"/>
                        </a:p>
                      </a:txBody>
                      <a:tcPr/>
                    </a:tc>
                    <a:extLst>
                      <a:ext uri="{0D108BD9-81ED-4DB2-BD59-A6C34878D82A}">
                        <a16:rowId xmlns:a16="http://schemas.microsoft.com/office/drawing/2014/main" val="2330516598"/>
                      </a:ext>
                    </a:extLst>
                  </a:tr>
                  <a:tr h="514861">
                    <a:tc>
                      <a:txBody>
                        <a:bodyPr/>
                        <a:lstStyle/>
                        <a:p>
                          <a:endParaRPr lang="es-MX"/>
                        </a:p>
                      </a:txBody>
                      <a:tcPr>
                        <a:blipFill>
                          <a:blip r:embed="rId2"/>
                          <a:stretch>
                            <a:fillRect l="-592" t="-833333" r="-301183" b="-304762"/>
                          </a:stretch>
                        </a:blipFill>
                      </a:tcPr>
                    </a:tc>
                    <a:tc>
                      <a:txBody>
                        <a:bodyPr/>
                        <a:lstStyle/>
                        <a:p>
                          <a:endParaRPr lang="es-MX"/>
                        </a:p>
                      </a:txBody>
                      <a:tcPr>
                        <a:blipFill>
                          <a:blip r:embed="rId2"/>
                          <a:stretch>
                            <a:fillRect l="-101190" t="-833333" r="-202976" b="-304762"/>
                          </a:stretch>
                        </a:blipFill>
                      </a:tcPr>
                    </a:tc>
                    <a:tc>
                      <a:txBody>
                        <a:bodyPr/>
                        <a:lstStyle/>
                        <a:p>
                          <a:endParaRPr lang="es-MX"/>
                        </a:p>
                      </a:txBody>
                      <a:tcPr>
                        <a:blipFill>
                          <a:blip r:embed="rId2"/>
                          <a:stretch>
                            <a:fillRect l="-200000" t="-833333" r="-101775" b="-304762"/>
                          </a:stretch>
                        </a:blipFill>
                      </a:tcPr>
                    </a:tc>
                    <a:tc>
                      <a:txBody>
                        <a:bodyPr/>
                        <a:lstStyle/>
                        <a:p>
                          <a:pPr algn="ctr"/>
                          <a:r>
                            <a:rPr lang="es-MX" sz="1800" dirty="0" smtClean="0"/>
                            <a:t>-</a:t>
                          </a:r>
                          <a:endParaRPr lang="es-MX" dirty="0"/>
                        </a:p>
                      </a:txBody>
                      <a:tcPr/>
                    </a:tc>
                    <a:extLst>
                      <a:ext uri="{0D108BD9-81ED-4DB2-BD59-A6C34878D82A}">
                        <a16:rowId xmlns:a16="http://schemas.microsoft.com/office/drawing/2014/main" val="1966004711"/>
                      </a:ext>
                    </a:extLst>
                  </a:tr>
                  <a:tr h="514861">
                    <a:tc>
                      <a:txBody>
                        <a:bodyPr/>
                        <a:lstStyle/>
                        <a:p>
                          <a:endParaRPr lang="es-MX"/>
                        </a:p>
                      </a:txBody>
                      <a:tcPr>
                        <a:blipFill>
                          <a:blip r:embed="rId2"/>
                          <a:stretch>
                            <a:fillRect l="-592" t="-922353" r="-301183" b="-201176"/>
                          </a:stretch>
                        </a:blipFill>
                      </a:tcPr>
                    </a:tc>
                    <a:tc>
                      <a:txBody>
                        <a:bodyPr/>
                        <a:lstStyle/>
                        <a:p>
                          <a:endParaRPr lang="es-MX"/>
                        </a:p>
                      </a:txBody>
                      <a:tcPr>
                        <a:blipFill>
                          <a:blip r:embed="rId2"/>
                          <a:stretch>
                            <a:fillRect l="-101190" t="-922353" r="-202976" b="-201176"/>
                          </a:stretch>
                        </a:blipFill>
                      </a:tcPr>
                    </a:tc>
                    <a:tc>
                      <a:txBody>
                        <a:bodyPr/>
                        <a:lstStyle/>
                        <a:p>
                          <a:endParaRPr lang="es-MX"/>
                        </a:p>
                      </a:txBody>
                      <a:tcPr>
                        <a:blipFill>
                          <a:blip r:embed="rId2"/>
                          <a:stretch>
                            <a:fillRect l="-200000" t="-922353" r="-101775" b="-201176"/>
                          </a:stretch>
                        </a:blipFill>
                      </a:tcPr>
                    </a:tc>
                    <a:tc>
                      <a:txBody>
                        <a:bodyPr/>
                        <a:lstStyle/>
                        <a:p>
                          <a:pPr algn="ctr"/>
                          <a:r>
                            <a:rPr lang="es-MX" sz="1800" dirty="0" smtClean="0"/>
                            <a:t>-</a:t>
                          </a:r>
                          <a:endParaRPr lang="es-MX" dirty="0"/>
                        </a:p>
                      </a:txBody>
                      <a:tcPr/>
                    </a:tc>
                    <a:extLst>
                      <a:ext uri="{0D108BD9-81ED-4DB2-BD59-A6C34878D82A}">
                        <a16:rowId xmlns:a16="http://schemas.microsoft.com/office/drawing/2014/main" val="2922436594"/>
                      </a:ext>
                    </a:extLst>
                  </a:tr>
                  <a:tr h="514861">
                    <a:tc>
                      <a:txBody>
                        <a:bodyPr/>
                        <a:lstStyle/>
                        <a:p>
                          <a:endParaRPr lang="es-MX"/>
                        </a:p>
                      </a:txBody>
                      <a:tcPr>
                        <a:blipFill>
                          <a:blip r:embed="rId2"/>
                          <a:stretch>
                            <a:fillRect l="-592" t="-1034524" r="-301183" b="-103571"/>
                          </a:stretch>
                        </a:blipFill>
                      </a:tcPr>
                    </a:tc>
                    <a:tc>
                      <a:txBody>
                        <a:bodyPr/>
                        <a:lstStyle/>
                        <a:p>
                          <a:endParaRPr lang="es-MX"/>
                        </a:p>
                      </a:txBody>
                      <a:tcPr>
                        <a:blipFill>
                          <a:blip r:embed="rId2"/>
                          <a:stretch>
                            <a:fillRect l="-101190" t="-1034524" r="-202976" b="-103571"/>
                          </a:stretch>
                        </a:blipFill>
                      </a:tcPr>
                    </a:tc>
                    <a:tc>
                      <a:txBody>
                        <a:bodyPr/>
                        <a:lstStyle/>
                        <a:p>
                          <a:endParaRPr lang="es-MX"/>
                        </a:p>
                      </a:txBody>
                      <a:tcPr>
                        <a:blipFill>
                          <a:blip r:embed="rId2"/>
                          <a:stretch>
                            <a:fillRect l="-200000" t="-1034524" r="-101775" b="-103571"/>
                          </a:stretch>
                        </a:blipFill>
                      </a:tcPr>
                    </a:tc>
                    <a:tc>
                      <a:txBody>
                        <a:bodyPr/>
                        <a:lstStyle/>
                        <a:p>
                          <a:pPr algn="ctr"/>
                          <a:r>
                            <a:rPr lang="es-MX" sz="1800" dirty="0" smtClean="0"/>
                            <a:t>-</a:t>
                          </a:r>
                          <a:endParaRPr lang="es-MX" dirty="0"/>
                        </a:p>
                      </a:txBody>
                      <a:tcPr/>
                    </a:tc>
                    <a:extLst>
                      <a:ext uri="{0D108BD9-81ED-4DB2-BD59-A6C34878D82A}">
                        <a16:rowId xmlns:a16="http://schemas.microsoft.com/office/drawing/2014/main" val="229476823"/>
                      </a:ext>
                    </a:extLst>
                  </a:tr>
                  <a:tr h="514861">
                    <a:tc>
                      <a:txBody>
                        <a:bodyPr/>
                        <a:lstStyle/>
                        <a:p>
                          <a:endParaRPr lang="es-MX"/>
                        </a:p>
                      </a:txBody>
                      <a:tcPr>
                        <a:blipFill>
                          <a:blip r:embed="rId2"/>
                          <a:stretch>
                            <a:fillRect l="-592" t="-1121176" r="-301183" b="-2353"/>
                          </a:stretch>
                        </a:blipFill>
                      </a:tcPr>
                    </a:tc>
                    <a:tc>
                      <a:txBody>
                        <a:bodyPr/>
                        <a:lstStyle/>
                        <a:p>
                          <a:pPr algn="ctr"/>
                          <a:r>
                            <a:rPr lang="es-MX" sz="2000" dirty="0" smtClean="0"/>
                            <a:t>-</a:t>
                          </a:r>
                          <a:endParaRPr lang="es-MX" sz="2000" dirty="0"/>
                        </a:p>
                      </a:txBody>
                      <a:tcPr/>
                    </a:tc>
                    <a:tc>
                      <a:txBody>
                        <a:bodyPr/>
                        <a:lstStyle/>
                        <a:p>
                          <a:pPr algn="ctr"/>
                          <a:r>
                            <a:rPr lang="es-MX" sz="2000" dirty="0" smtClean="0"/>
                            <a:t>-</a:t>
                          </a:r>
                          <a:endParaRPr lang="es-MX" sz="2000" dirty="0"/>
                        </a:p>
                      </a:txBody>
                      <a:tcPr/>
                    </a:tc>
                    <a:tc>
                      <a:txBody>
                        <a:bodyPr/>
                        <a:lstStyle/>
                        <a:p>
                          <a:pPr algn="ctr"/>
                          <a:r>
                            <a:rPr lang="es-MX" sz="2000" dirty="0" smtClean="0"/>
                            <a:t>-</a:t>
                          </a:r>
                          <a:endParaRPr lang="es-MX" sz="2000" dirty="0"/>
                        </a:p>
                      </a:txBody>
                      <a:tcPr/>
                    </a:tc>
                    <a:extLst>
                      <a:ext uri="{0D108BD9-81ED-4DB2-BD59-A6C34878D82A}">
                        <a16:rowId xmlns:a16="http://schemas.microsoft.com/office/drawing/2014/main" val="584078211"/>
                      </a:ext>
                    </a:extLst>
                  </a:tr>
                </a:tbl>
              </a:graphicData>
            </a:graphic>
          </p:graphicFrame>
        </mc:Fallback>
      </mc:AlternateContent>
      <p:sp>
        <p:nvSpPr>
          <p:cNvPr id="18" name="Rectángulo 17"/>
          <p:cNvSpPr/>
          <p:nvPr/>
        </p:nvSpPr>
        <p:spPr>
          <a:xfrm>
            <a:off x="1629916" y="2636912"/>
            <a:ext cx="79208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6" name="Imagen 35"/>
          <p:cNvPicPr>
            <a:picLocks noChangeAspect="1"/>
          </p:cNvPicPr>
          <p:nvPr/>
        </p:nvPicPr>
        <p:blipFill>
          <a:blip r:embed="rId3"/>
          <a:stretch>
            <a:fillRect/>
          </a:stretch>
        </p:blipFill>
        <p:spPr>
          <a:xfrm>
            <a:off x="2909477" y="2809118"/>
            <a:ext cx="400050" cy="447675"/>
          </a:xfrm>
          <a:prstGeom prst="rect">
            <a:avLst/>
          </a:prstGeom>
        </p:spPr>
      </p:pic>
      <p:pic>
        <p:nvPicPr>
          <p:cNvPr id="37" name="Imagen 36"/>
          <p:cNvPicPr>
            <a:picLocks noChangeAspect="1"/>
          </p:cNvPicPr>
          <p:nvPr/>
        </p:nvPicPr>
        <p:blipFill>
          <a:blip r:embed="rId4"/>
          <a:stretch>
            <a:fillRect/>
          </a:stretch>
        </p:blipFill>
        <p:spPr>
          <a:xfrm>
            <a:off x="1854510" y="2823406"/>
            <a:ext cx="342900" cy="419100"/>
          </a:xfrm>
          <a:prstGeom prst="rect">
            <a:avLst/>
          </a:prstGeom>
        </p:spPr>
      </p:pic>
      <p:pic>
        <p:nvPicPr>
          <p:cNvPr id="38" name="Imagen 37"/>
          <p:cNvPicPr>
            <a:picLocks noChangeAspect="1"/>
          </p:cNvPicPr>
          <p:nvPr/>
        </p:nvPicPr>
        <p:blipFill>
          <a:blip r:embed="rId3"/>
          <a:stretch>
            <a:fillRect/>
          </a:stretch>
        </p:blipFill>
        <p:spPr>
          <a:xfrm>
            <a:off x="3903599" y="2815378"/>
            <a:ext cx="457200" cy="447675"/>
          </a:xfrm>
          <a:prstGeom prst="rect">
            <a:avLst/>
          </a:prstGeom>
        </p:spPr>
      </p:pic>
      <p:pic>
        <p:nvPicPr>
          <p:cNvPr id="39" name="Imagen 38"/>
          <p:cNvPicPr>
            <a:picLocks noChangeAspect="1"/>
          </p:cNvPicPr>
          <p:nvPr/>
        </p:nvPicPr>
        <p:blipFill>
          <a:blip r:embed="rId3"/>
          <a:stretch>
            <a:fillRect/>
          </a:stretch>
        </p:blipFill>
        <p:spPr>
          <a:xfrm>
            <a:off x="3934172" y="3790502"/>
            <a:ext cx="457200" cy="447675"/>
          </a:xfrm>
          <a:prstGeom prst="rect">
            <a:avLst/>
          </a:prstGeom>
        </p:spPr>
      </p:pic>
      <p:pic>
        <p:nvPicPr>
          <p:cNvPr id="40" name="Imagen 39"/>
          <p:cNvPicPr>
            <a:picLocks noChangeAspect="1"/>
          </p:cNvPicPr>
          <p:nvPr/>
        </p:nvPicPr>
        <p:blipFill>
          <a:blip r:embed="rId4"/>
          <a:stretch>
            <a:fillRect/>
          </a:stretch>
        </p:blipFill>
        <p:spPr>
          <a:xfrm>
            <a:off x="2909477" y="3790502"/>
            <a:ext cx="400050" cy="447675"/>
          </a:xfrm>
          <a:prstGeom prst="rect">
            <a:avLst/>
          </a:prstGeom>
        </p:spPr>
      </p:pic>
      <p:pic>
        <p:nvPicPr>
          <p:cNvPr id="41" name="Imagen 40"/>
          <p:cNvPicPr>
            <a:picLocks noChangeAspect="1"/>
          </p:cNvPicPr>
          <p:nvPr/>
        </p:nvPicPr>
        <p:blipFill>
          <a:blip r:embed="rId3"/>
          <a:stretch>
            <a:fillRect/>
          </a:stretch>
        </p:blipFill>
        <p:spPr>
          <a:xfrm>
            <a:off x="1797360" y="3790503"/>
            <a:ext cx="457200" cy="447675"/>
          </a:xfrm>
          <a:prstGeom prst="rect">
            <a:avLst/>
          </a:prstGeom>
        </p:spPr>
      </p:pic>
      <p:pic>
        <p:nvPicPr>
          <p:cNvPr id="42" name="Imagen 41"/>
          <p:cNvPicPr>
            <a:picLocks noChangeAspect="1"/>
          </p:cNvPicPr>
          <p:nvPr/>
        </p:nvPicPr>
        <p:blipFill>
          <a:blip r:embed="rId3"/>
          <a:stretch>
            <a:fillRect/>
          </a:stretch>
        </p:blipFill>
        <p:spPr>
          <a:xfrm>
            <a:off x="1797360" y="4624051"/>
            <a:ext cx="457200" cy="447675"/>
          </a:xfrm>
          <a:prstGeom prst="rect">
            <a:avLst/>
          </a:prstGeom>
        </p:spPr>
      </p:pic>
      <p:pic>
        <p:nvPicPr>
          <p:cNvPr id="43" name="Imagen 42"/>
          <p:cNvPicPr>
            <a:picLocks noChangeAspect="1"/>
          </p:cNvPicPr>
          <p:nvPr/>
        </p:nvPicPr>
        <p:blipFill>
          <a:blip r:embed="rId3"/>
          <a:stretch>
            <a:fillRect/>
          </a:stretch>
        </p:blipFill>
        <p:spPr>
          <a:xfrm>
            <a:off x="2909477" y="4627628"/>
            <a:ext cx="400050" cy="447675"/>
          </a:xfrm>
          <a:prstGeom prst="rect">
            <a:avLst/>
          </a:prstGeom>
        </p:spPr>
      </p:pic>
      <p:pic>
        <p:nvPicPr>
          <p:cNvPr id="44" name="Imagen 43"/>
          <p:cNvPicPr>
            <a:picLocks noChangeAspect="1"/>
          </p:cNvPicPr>
          <p:nvPr/>
        </p:nvPicPr>
        <p:blipFill>
          <a:blip r:embed="rId4"/>
          <a:stretch>
            <a:fillRect/>
          </a:stretch>
        </p:blipFill>
        <p:spPr>
          <a:xfrm>
            <a:off x="3903599" y="4683928"/>
            <a:ext cx="400050" cy="447675"/>
          </a:xfrm>
          <a:prstGeom prst="rect">
            <a:avLst/>
          </a:prstGeom>
        </p:spPr>
      </p:pic>
      <p:sp>
        <p:nvSpPr>
          <p:cNvPr id="45" name="CuadroTexto 44"/>
          <p:cNvSpPr txBox="1"/>
          <p:nvPr/>
        </p:nvSpPr>
        <p:spPr>
          <a:xfrm>
            <a:off x="693812" y="476671"/>
            <a:ext cx="5184576" cy="523220"/>
          </a:xfrm>
          <a:prstGeom prst="rect">
            <a:avLst/>
          </a:prstGeom>
          <a:noFill/>
        </p:spPr>
        <p:txBody>
          <a:bodyPr wrap="square" rtlCol="0">
            <a:spAutoFit/>
          </a:bodyPr>
          <a:lstStyle/>
          <a:p>
            <a:r>
              <a:rPr lang="es-MX" sz="2800" dirty="0" smtClean="0"/>
              <a:t>Solución Gráfica del ejemplo</a:t>
            </a:r>
            <a:r>
              <a:rPr lang="es-MX" dirty="0" smtClean="0"/>
              <a:t>:</a:t>
            </a:r>
            <a:endParaRPr lang="es-MX" dirty="0"/>
          </a:p>
        </p:txBody>
      </p:sp>
    </p:spTree>
    <p:extLst>
      <p:ext uri="{BB962C8B-B14F-4D97-AF65-F5344CB8AC3E}">
        <p14:creationId xmlns:p14="http://schemas.microsoft.com/office/powerpoint/2010/main" val="171934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8.88252E-7 3.7037E-7 L 0.08569 0.00533 " pathEditMode="relative" rAng="0" ptsTypes="AA">
                                      <p:cBhvr>
                                        <p:cTn id="6" dur="2000" fill="hold"/>
                                        <p:tgtEl>
                                          <p:spTgt spid="18"/>
                                        </p:tgtEl>
                                        <p:attrNameLst>
                                          <p:attrName>ppt_x</p:attrName>
                                          <p:attrName>ppt_y</p:attrName>
                                        </p:attrNameLst>
                                      </p:cBhvr>
                                      <p:rCtr x="4181" y="-255"/>
                                    </p:animMotion>
                                  </p:childTnLst>
                                </p:cTn>
                              </p:par>
                              <p:par>
                                <p:cTn id="7" presetID="1" presetClass="entr" presetSubtype="0" fill="hold" nodeType="withEffect">
                                  <p:stCondLst>
                                    <p:cond delay="50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grpId="1" nodeType="clickEffect">
                                  <p:stCondLst>
                                    <p:cond delay="0"/>
                                  </p:stCondLst>
                                  <p:childTnLst>
                                    <p:animMotion origin="layout" path="M 0.0857 0.00532 L 0.17426 -0.00509 " pathEditMode="relative" rAng="0" ptsTypes="AA">
                                      <p:cBhvr>
                                        <p:cTn id="12" dur="2000" fill="hold"/>
                                        <p:tgtEl>
                                          <p:spTgt spid="18"/>
                                        </p:tgtEl>
                                        <p:attrNameLst>
                                          <p:attrName>ppt_x</p:attrName>
                                          <p:attrName>ppt_y</p:attrName>
                                        </p:attrNameLst>
                                      </p:cBhvr>
                                      <p:rCtr x="4428" y="-532"/>
                                    </p:animMotion>
                                  </p:childTnLst>
                                </p:cTn>
                              </p:par>
                              <p:par>
                                <p:cTn id="13" presetID="1" presetClass="entr" presetSubtype="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2" nodeType="clickEffect">
                                  <p:stCondLst>
                                    <p:cond delay="0"/>
                                  </p:stCondLst>
                                  <p:childTnLst>
                                    <p:animMotion origin="layout" path="M 0.17426 -0.00509 L 0.17426 0.1419 " pathEditMode="relative" rAng="0" ptsTypes="AA">
                                      <p:cBhvr>
                                        <p:cTn id="18" dur="2000" fill="hold"/>
                                        <p:tgtEl>
                                          <p:spTgt spid="18"/>
                                        </p:tgtEl>
                                        <p:attrNameLst>
                                          <p:attrName>ppt_x</p:attrName>
                                          <p:attrName>ppt_y</p:attrName>
                                        </p:attrNameLst>
                                      </p:cBhvr>
                                      <p:rCtr x="0" y="7338"/>
                                    </p:animMotion>
                                  </p:childTnLst>
                                </p:cTn>
                              </p:par>
                              <p:par>
                                <p:cTn id="19" presetID="1" presetClass="entr" presetSubtype="0" fill="hold" nodeType="withEffect">
                                  <p:stCondLst>
                                    <p:cond delay="50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5" presetClass="path" presetSubtype="0" accel="50000" decel="50000" fill="hold" grpId="3" nodeType="clickEffect">
                                  <p:stCondLst>
                                    <p:cond delay="0"/>
                                  </p:stCondLst>
                                  <p:childTnLst>
                                    <p:animMotion origin="layout" path="M 0.17426 0.1419 L 0.0857 0.1419 " pathEditMode="relative" rAng="0" ptsTypes="AA">
                                      <p:cBhvr>
                                        <p:cTn id="24" dur="2000" fill="hold"/>
                                        <p:tgtEl>
                                          <p:spTgt spid="18"/>
                                        </p:tgtEl>
                                        <p:attrNameLst>
                                          <p:attrName>ppt_x</p:attrName>
                                          <p:attrName>ppt_y</p:attrName>
                                        </p:attrNameLst>
                                      </p:cBhvr>
                                      <p:rCtr x="-4428" y="0"/>
                                    </p:animMotion>
                                  </p:childTnLst>
                                </p:cTn>
                              </p:par>
                              <p:par>
                                <p:cTn id="25" presetID="1" presetClass="entr" presetSubtype="0" fill="hold" nodeType="withEffect">
                                  <p:stCondLst>
                                    <p:cond delay="50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grpId="4" nodeType="clickEffect">
                                  <p:stCondLst>
                                    <p:cond delay="0"/>
                                  </p:stCondLst>
                                  <p:childTnLst>
                                    <p:animMotion origin="layout" path="M 0.0857 0.1419 L -0.00287 0.1419 " pathEditMode="relative" rAng="0" ptsTypes="AA">
                                      <p:cBhvr>
                                        <p:cTn id="30" dur="2000" fill="hold"/>
                                        <p:tgtEl>
                                          <p:spTgt spid="18"/>
                                        </p:tgtEl>
                                        <p:attrNameLst>
                                          <p:attrName>ppt_x</p:attrName>
                                          <p:attrName>ppt_y</p:attrName>
                                        </p:attrNameLst>
                                      </p:cBhvr>
                                      <p:rCtr x="-4428" y="0"/>
                                    </p:animMotion>
                                  </p:childTnLst>
                                </p:cTn>
                              </p:par>
                              <p:par>
                                <p:cTn id="31" presetID="1" presetClass="entr" presetSubtype="0" fill="hold" nodeType="withEffect">
                                  <p:stCondLst>
                                    <p:cond delay="50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5" nodeType="clickEffect">
                                  <p:stCondLst>
                                    <p:cond delay="0"/>
                                  </p:stCondLst>
                                  <p:childTnLst>
                                    <p:animMotion origin="layout" path="M -0.00287 0.1419 L -0.00287 0.27847 " pathEditMode="relative" rAng="0" ptsTypes="AA">
                                      <p:cBhvr>
                                        <p:cTn id="36" dur="2000" fill="hold"/>
                                        <p:tgtEl>
                                          <p:spTgt spid="18"/>
                                        </p:tgtEl>
                                        <p:attrNameLst>
                                          <p:attrName>ppt_x</p:attrName>
                                          <p:attrName>ppt_y</p:attrName>
                                        </p:attrNameLst>
                                      </p:cBhvr>
                                      <p:rCtr x="0" y="6829"/>
                                    </p:animMotion>
                                  </p:childTnLst>
                                </p:cTn>
                              </p:par>
                              <p:par>
                                <p:cTn id="37" presetID="1" presetClass="entr" presetSubtype="0" fill="hold" nodeType="withEffect">
                                  <p:stCondLst>
                                    <p:cond delay="50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63" presetClass="path" presetSubtype="0" accel="50000" decel="50000" fill="hold" grpId="6" nodeType="clickEffect">
                                  <p:stCondLst>
                                    <p:cond delay="0"/>
                                  </p:stCondLst>
                                  <p:childTnLst>
                                    <p:animMotion origin="layout" path="M -0.00287 0.27847 L 0.0857 0.27847 " pathEditMode="relative" rAng="0" ptsTypes="AA">
                                      <p:cBhvr>
                                        <p:cTn id="42" dur="2000" fill="hold"/>
                                        <p:tgtEl>
                                          <p:spTgt spid="18"/>
                                        </p:tgtEl>
                                        <p:attrNameLst>
                                          <p:attrName>ppt_x</p:attrName>
                                          <p:attrName>ppt_y</p:attrName>
                                        </p:attrNameLst>
                                      </p:cBhvr>
                                      <p:rCtr x="4428" y="532"/>
                                    </p:animMotion>
                                  </p:childTnLst>
                                </p:cTn>
                              </p:par>
                              <p:par>
                                <p:cTn id="43" presetID="1" presetClass="entr" presetSubtype="0" fill="hold" nodeType="withEffect">
                                  <p:stCondLst>
                                    <p:cond delay="50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63" presetClass="path" presetSubtype="0" accel="50000" decel="50000" fill="hold" grpId="7" nodeType="clickEffect">
                                  <p:stCondLst>
                                    <p:cond delay="0"/>
                                  </p:stCondLst>
                                  <p:childTnLst>
                                    <p:animMotion origin="layout" path="M 0.0857 0.27847 L 0.1684 0.26782 " pathEditMode="relative" rAng="0" ptsTypes="AA">
                                      <p:cBhvr>
                                        <p:cTn id="48" dur="2000" fill="hold"/>
                                        <p:tgtEl>
                                          <p:spTgt spid="18"/>
                                        </p:tgtEl>
                                        <p:attrNameLst>
                                          <p:attrName>ppt_x</p:attrName>
                                          <p:attrName>ppt_y</p:attrName>
                                        </p:attrNameLst>
                                      </p:cBhvr>
                                      <p:rCtr x="4129" y="0"/>
                                    </p:animMotion>
                                  </p:childTnLst>
                                </p:cTn>
                              </p:par>
                              <p:par>
                                <p:cTn id="49" presetID="1" presetClass="entr" presetSubtype="0" fill="hold" nodeType="withEffect">
                                  <p:stCondLst>
                                    <p:cond delay="50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63" presetClass="path" presetSubtype="0" accel="50000" decel="50000" fill="hold" grpId="8" nodeType="clickEffect">
                                  <p:stCondLst>
                                    <p:cond delay="0"/>
                                  </p:stCondLst>
                                  <p:childTnLst>
                                    <p:animMotion origin="layout" path="M 0.1684 0.26782 L 0.25697 0.27847 " pathEditMode="relative" rAng="0" ptsTypes="AA">
                                      <p:cBhvr>
                                        <p:cTn id="54" dur="2000" fill="hold"/>
                                        <p:tgtEl>
                                          <p:spTgt spid="18"/>
                                        </p:tgtEl>
                                        <p:attrNameLst>
                                          <p:attrName>ppt_x</p:attrName>
                                          <p:attrName>ppt_y</p:attrName>
                                        </p:attrNameLst>
                                      </p:cBhvr>
                                      <p:rCtr x="4519" y="0"/>
                                    </p:animMotion>
                                  </p:childTnLst>
                                </p:cTn>
                              </p:par>
                              <p:par>
                                <p:cTn id="55" presetID="1" presetClass="entr" presetSubtype="0" fill="hold" nodeType="withEffect">
                                  <p:stCondLst>
                                    <p:cond delay="50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8" grpId="3" animBg="1"/>
      <p:bldP spid="18" grpId="4" animBg="1"/>
      <p:bldP spid="18" grpId="5" animBg="1"/>
      <p:bldP spid="18" grpId="6" animBg="1"/>
      <p:bldP spid="18" grpId="7" animBg="1"/>
      <p:bldP spid="18" grpId="8"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Definición formal</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lstStyle/>
              <a:p>
                <a:pPr marL="0" indent="0">
                  <a:lnSpc>
                    <a:spcPct val="100000"/>
                  </a:lnSpc>
                  <a:buNone/>
                </a:pPr>
                <a:r>
                  <a:rPr lang="es-MX" dirty="0" smtClean="0"/>
                  <a:t>Una MT se define como una 7-tupla:</a:t>
                </a:r>
              </a:p>
              <a:p>
                <a:pPr marL="0" indent="0">
                  <a:lnSpc>
                    <a:spcPct val="100000"/>
                  </a:lnSpc>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𝑀</m:t>
                      </m:r>
                      <m:r>
                        <a:rPr lang="es-MX" b="0" i="1" smtClean="0">
                          <a:latin typeface="Cambria Math" panose="02040503050406030204" pitchFamily="18" charset="0"/>
                        </a:rPr>
                        <m:t>=</m:t>
                      </m:r>
                      <m:d>
                        <m:dPr>
                          <m:ctrlPr>
                            <a:rPr lang="es-MX" b="0" i="1" smtClean="0">
                              <a:latin typeface="Cambria Math" panose="02040503050406030204" pitchFamily="18" charset="0"/>
                            </a:rPr>
                          </m:ctrlPr>
                        </m:dPr>
                        <m:e>
                          <m:r>
                            <a:rPr lang="es-MX" b="0" i="1" smtClean="0">
                              <a:latin typeface="Cambria Math" panose="02040503050406030204" pitchFamily="18" charset="0"/>
                            </a:rPr>
                            <m:t>𝑄</m:t>
                          </m:r>
                          <m:r>
                            <a:rPr lang="es-MX" b="0" i="1" smtClean="0">
                              <a:latin typeface="Cambria Math" panose="02040503050406030204" pitchFamily="18" charset="0"/>
                            </a:rPr>
                            <m:t>,</m:t>
                          </m:r>
                          <m:r>
                            <m:rPr>
                              <m:sty m:val="p"/>
                            </m:rPr>
                            <a:rPr lang="el-GR" b="0" i="1" smtClean="0">
                              <a:latin typeface="Cambria Math" panose="02040503050406030204" pitchFamily="18" charset="0"/>
                            </a:rPr>
                            <m:t>Σ</m:t>
                          </m:r>
                          <m:r>
                            <a:rPr lang="es-MX" b="0" i="1" smtClean="0">
                              <a:latin typeface="Cambria Math" panose="02040503050406030204" pitchFamily="18" charset="0"/>
                            </a:rPr>
                            <m:t>,</m:t>
                          </m:r>
                          <m:r>
                            <m:rPr>
                              <m:sty m:val="p"/>
                            </m:rPr>
                            <a:rPr lang="el-GR" b="0" i="1" smtClean="0">
                              <a:latin typeface="Cambria Math" panose="02040503050406030204" pitchFamily="18" charset="0"/>
                            </a:rPr>
                            <m:t>Γ</m:t>
                          </m:r>
                          <m:r>
                            <a:rPr lang="es-MX" b="0" i="1" smtClean="0">
                              <a:latin typeface="Cambria Math" panose="02040503050406030204" pitchFamily="18" charset="0"/>
                            </a:rPr>
                            <m:t>,</m:t>
                          </m:r>
                          <m:r>
                            <m:rPr>
                              <m:sty m:val="p"/>
                            </m:rPr>
                            <a:rPr lang="el-GR" b="0" i="1" smtClean="0">
                              <a:latin typeface="Cambria Math" panose="02040503050406030204" pitchFamily="18" charset="0"/>
                            </a:rPr>
                            <m:t>δ</m:t>
                          </m:r>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𝑞</m:t>
                              </m:r>
                            </m:e>
                            <m:sub>
                              <m:r>
                                <a:rPr lang="es-MX" b="0" i="1" smtClean="0">
                                  <a:latin typeface="Cambria Math" panose="02040503050406030204" pitchFamily="18" charset="0"/>
                                </a:rPr>
                                <m:t>0</m:t>
                              </m:r>
                            </m:sub>
                          </m:sSub>
                          <m:r>
                            <a:rPr lang="es-MX" b="0" i="1" smtClean="0">
                              <a:latin typeface="Cambria Math" panose="02040503050406030204" pitchFamily="18" charset="0"/>
                            </a:rPr>
                            <m:t>,</m:t>
                          </m:r>
                          <m:r>
                            <a:rPr lang="es-MX" b="0" i="1" smtClean="0">
                              <a:latin typeface="Cambria Math" panose="02040503050406030204" pitchFamily="18" charset="0"/>
                            </a:rPr>
                            <m:t>𝐵</m:t>
                          </m:r>
                          <m:r>
                            <a:rPr lang="es-MX" b="0" i="1" smtClean="0">
                              <a:latin typeface="Cambria Math" panose="02040503050406030204" pitchFamily="18" charset="0"/>
                            </a:rPr>
                            <m:t>,</m:t>
                          </m:r>
                          <m:r>
                            <a:rPr lang="es-MX" b="0" i="1" smtClean="0">
                              <a:latin typeface="Cambria Math" panose="02040503050406030204" pitchFamily="18" charset="0"/>
                            </a:rPr>
                            <m:t>𝐹</m:t>
                          </m:r>
                        </m:e>
                      </m:d>
                    </m:oMath>
                  </m:oMathPara>
                </a14:m>
                <a:endParaRPr lang="es-MX" b="0" i="1" dirty="0" smtClean="0">
                  <a:latin typeface="Cambria Math" panose="02040503050406030204" pitchFamily="18" charset="0"/>
                </a:endParaRPr>
              </a:p>
              <a:p>
                <a:pPr marL="0" indent="0">
                  <a:lnSpc>
                    <a:spcPct val="100000"/>
                  </a:lnSpc>
                  <a:buNone/>
                </a:pPr>
                <a:r>
                  <a:rPr lang="es-MX" dirty="0" smtClean="0"/>
                  <a:t>Donde:</a:t>
                </a:r>
                <a:endParaRPr lang="es-MX" b="0" i="1" dirty="0" smtClean="0">
                  <a:latin typeface="Cambria Math" panose="02040503050406030204" pitchFamily="18" charset="0"/>
                </a:endParaRP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1068" t="-1036"/>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graphicFrame>
            <p:nvGraphicFramePr>
              <p:cNvPr id="4" name="Tabla 3"/>
              <p:cNvGraphicFramePr>
                <a:graphicFrameLocks noGrp="1"/>
              </p:cNvGraphicFramePr>
              <p:nvPr>
                <p:extLst>
                  <p:ext uri="{D42A27DB-BD31-4B8C-83A1-F6EECF244321}">
                    <p14:modId xmlns:p14="http://schemas.microsoft.com/office/powerpoint/2010/main" val="2238561577"/>
                  </p:ext>
                </p:extLst>
              </p:nvPr>
            </p:nvGraphicFramePr>
            <p:xfrm>
              <a:off x="2026666" y="3429000"/>
              <a:ext cx="8125884" cy="2966720"/>
            </p:xfrm>
            <a:graphic>
              <a:graphicData uri="http://schemas.openxmlformats.org/drawingml/2006/table">
                <a:tbl>
                  <a:tblPr firstRow="1" bandRow="1">
                    <a:tableStyleId>{69012ECD-51FC-41F1-AA8D-1B2483CD663E}</a:tableStyleId>
                  </a:tblPr>
                  <a:tblGrid>
                    <a:gridCol w="1080120">
                      <a:extLst>
                        <a:ext uri="{9D8B030D-6E8A-4147-A177-3AD203B41FA5}">
                          <a16:colId xmlns:a16="http://schemas.microsoft.com/office/drawing/2014/main" val="4196705457"/>
                        </a:ext>
                      </a:extLst>
                    </a:gridCol>
                    <a:gridCol w="7045764">
                      <a:extLst>
                        <a:ext uri="{9D8B030D-6E8A-4147-A177-3AD203B41FA5}">
                          <a16:colId xmlns:a16="http://schemas.microsoft.com/office/drawing/2014/main" val="1578195047"/>
                        </a:ext>
                      </a:extLst>
                    </a:gridCol>
                  </a:tblGrid>
                  <a:tr h="370840">
                    <a:tc>
                      <a:txBody>
                        <a:bodyPr/>
                        <a:lstStyle/>
                        <a:p>
                          <a:pPr algn="ctr"/>
                          <a:r>
                            <a:rPr lang="es-MX" dirty="0" smtClean="0"/>
                            <a:t>Símbolo</a:t>
                          </a:r>
                          <a:endParaRPr lang="es-MX" dirty="0"/>
                        </a:p>
                      </a:txBody>
                      <a:tcPr>
                        <a:lnR w="12700" cap="flat" cmpd="sng" algn="ctr">
                          <a:noFill/>
                          <a:prstDash val="solid"/>
                          <a:round/>
                          <a:headEnd type="none" w="med" len="med"/>
                          <a:tailEnd type="none" w="med" len="med"/>
                        </a:lnR>
                      </a:tcPr>
                    </a:tc>
                    <a:tc>
                      <a:txBody>
                        <a:bodyPr/>
                        <a:lstStyle/>
                        <a:p>
                          <a:pPr algn="just"/>
                          <a:r>
                            <a:rPr lang="es-MX" dirty="0" smtClean="0"/>
                            <a:t>Descripción </a:t>
                          </a:r>
                          <a:endParaRPr lang="es-MX"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4291024248"/>
                      </a:ext>
                    </a:extLst>
                  </a:tr>
                  <a:tr h="370840">
                    <a:tc>
                      <a:txBody>
                        <a:bodyPr/>
                        <a:lstStyle/>
                        <a:p>
                          <a:pPr algn="ct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𝑄</m:t>
                                </m:r>
                              </m:oMath>
                            </m:oMathPara>
                          </a14:m>
                          <a:endParaRPr lang="es-MX" dirty="0"/>
                        </a:p>
                      </a:txBody>
                      <a:tcPr>
                        <a:lnR w="12700" cap="flat" cmpd="sng" algn="ctr">
                          <a:noFill/>
                          <a:prstDash val="solid"/>
                          <a:round/>
                          <a:headEnd type="none" w="med" len="med"/>
                          <a:tailEnd type="none" w="med" len="med"/>
                        </a:lnR>
                      </a:tcPr>
                    </a:tc>
                    <a:tc>
                      <a:txBody>
                        <a:bodyPr/>
                        <a:lstStyle/>
                        <a:p>
                          <a:pPr algn="just"/>
                          <a:r>
                            <a:rPr lang="es-MX" dirty="0" smtClean="0"/>
                            <a:t>Conjunto finito de estados.</a:t>
                          </a:r>
                          <a:endParaRPr lang="es-MX"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581437919"/>
                      </a:ext>
                    </a:extLst>
                  </a:tr>
                  <a:tr h="370840">
                    <a:tc>
                      <a:txBody>
                        <a:bodyPr/>
                        <a:lstStyle/>
                        <a:p>
                          <a:pPr algn="ct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Σ</m:t>
                                </m:r>
                                <m:r>
                                  <a:rPr lang="el-GR" i="1" smtClean="0">
                                    <a:latin typeface="Cambria Math" panose="02040503050406030204" pitchFamily="18" charset="0"/>
                                    <a:ea typeface="Cambria Math" panose="02040503050406030204" pitchFamily="18" charset="0"/>
                                  </a:rPr>
                                  <m:t>⊂</m:t>
                                </m:r>
                                <m:r>
                                  <m:rPr>
                                    <m:sty m:val="p"/>
                                  </m:rPr>
                                  <a:rPr lang="el-GR" i="1" smtClean="0">
                                    <a:latin typeface="Cambria Math" panose="02040503050406030204" pitchFamily="18" charset="0"/>
                                    <a:ea typeface="Cambria Math" panose="02040503050406030204" pitchFamily="18" charset="0"/>
                                  </a:rPr>
                                  <m:t>Γ</m:t>
                                </m:r>
                              </m:oMath>
                            </m:oMathPara>
                          </a14:m>
                          <a:endParaRPr lang="es-MX" dirty="0"/>
                        </a:p>
                      </a:txBody>
                      <a:tcPr>
                        <a:lnR w="12700" cap="flat" cmpd="sng" algn="ctr">
                          <a:noFill/>
                          <a:prstDash val="solid"/>
                          <a:round/>
                          <a:headEnd type="none" w="med" len="med"/>
                          <a:tailEnd type="none" w="med" len="med"/>
                        </a:lnR>
                      </a:tcPr>
                    </a:tc>
                    <a:tc>
                      <a:txBody>
                        <a:bodyPr/>
                        <a:lstStyle/>
                        <a:p>
                          <a:pPr algn="just"/>
                          <a:r>
                            <a:rPr lang="es-MX" dirty="0" smtClean="0"/>
                            <a:t>Conjunto finito de </a:t>
                          </a:r>
                          <a:r>
                            <a:rPr lang="es-MX" i="1" dirty="0" smtClean="0"/>
                            <a:t>símbolos</a:t>
                          </a:r>
                          <a:r>
                            <a:rPr lang="es-MX" i="1" baseline="0" dirty="0" smtClean="0"/>
                            <a:t> de entrada</a:t>
                          </a:r>
                          <a:r>
                            <a:rPr lang="es-MX" baseline="0" dirty="0" smtClean="0"/>
                            <a:t>.</a:t>
                          </a:r>
                          <a:endParaRPr lang="es-MX"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3598500649"/>
                      </a:ext>
                    </a:extLst>
                  </a:tr>
                  <a:tr h="370840">
                    <a:tc>
                      <a:txBody>
                        <a:bodyPr/>
                        <a:lstStyle/>
                        <a:p>
                          <a:pPr algn="ct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rPr>
                                  <m:t>Γ</m:t>
                                </m:r>
                              </m:oMath>
                            </m:oMathPara>
                          </a14:m>
                          <a:endParaRPr lang="es-MX" dirty="0"/>
                        </a:p>
                      </a:txBody>
                      <a:tcPr>
                        <a:lnR w="12700" cap="flat" cmpd="sng" algn="ctr">
                          <a:noFill/>
                          <a:prstDash val="solid"/>
                          <a:round/>
                          <a:headEnd type="none" w="med" len="med"/>
                          <a:tailEnd type="none" w="med" len="med"/>
                        </a:lnR>
                      </a:tcPr>
                    </a:tc>
                    <a:tc>
                      <a:txBody>
                        <a:bodyPr/>
                        <a:lstStyle/>
                        <a:p>
                          <a:pPr algn="just"/>
                          <a:r>
                            <a:rPr lang="es-MX" dirty="0" smtClean="0"/>
                            <a:t>Conjunto</a:t>
                          </a:r>
                          <a:r>
                            <a:rPr lang="es-MX" baseline="0" dirty="0" smtClean="0"/>
                            <a:t> de </a:t>
                          </a:r>
                          <a:r>
                            <a:rPr lang="es-MX" i="1" baseline="0" dirty="0" smtClean="0"/>
                            <a:t>símbolos de la cinta</a:t>
                          </a:r>
                          <a:r>
                            <a:rPr lang="es-MX" baseline="0" dirty="0" smtClean="0"/>
                            <a:t>.</a:t>
                          </a:r>
                          <a:endParaRPr lang="es-MX"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830436062"/>
                      </a:ext>
                    </a:extLst>
                  </a:tr>
                  <a:tr h="370840">
                    <a:tc>
                      <a:txBody>
                        <a:bodyPr/>
                        <a:lstStyle/>
                        <a:p>
                          <a:pPr algn="ct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rPr>
                                  <m:t>δ</m:t>
                                </m:r>
                              </m:oMath>
                            </m:oMathPara>
                          </a14:m>
                          <a:endParaRPr lang="es-MX" dirty="0"/>
                        </a:p>
                      </a:txBody>
                      <a:tcPr>
                        <a:lnR w="12700" cap="flat" cmpd="sng" algn="ctr">
                          <a:noFill/>
                          <a:prstDash val="solid"/>
                          <a:round/>
                          <a:headEnd type="none" w="med" len="med"/>
                          <a:tailEnd type="none" w="med" len="med"/>
                        </a:lnR>
                      </a:tcPr>
                    </a:tc>
                    <a:tc>
                      <a:txBody>
                        <a:bodyPr/>
                        <a:lstStyle/>
                        <a:p>
                          <a:pPr algn="just"/>
                          <a14:m>
                            <m:oMathPara xmlns:m="http://schemas.openxmlformats.org/officeDocument/2006/math">
                              <m:oMathParaPr>
                                <m:jc m:val="left"/>
                              </m:oMathParaPr>
                              <m:oMath xmlns:m="http://schemas.openxmlformats.org/officeDocument/2006/math">
                                <m:r>
                                  <a:rPr lang="es-MX" b="0" i="1" smtClean="0">
                                    <a:latin typeface="Cambria Math" panose="02040503050406030204" pitchFamily="18" charset="0"/>
                                  </a:rPr>
                                  <m:t>𝑓</m:t>
                                </m:r>
                                <m:r>
                                  <a:rPr lang="es-MX" b="0" i="1" smtClean="0">
                                    <a:latin typeface="Cambria Math" panose="02040503050406030204" pitchFamily="18" charset="0"/>
                                  </a:rPr>
                                  <m:t>:</m:t>
                                </m:r>
                                <m:r>
                                  <a:rPr lang="es-MX" b="0" i="1" smtClean="0">
                                    <a:latin typeface="Cambria Math" panose="02040503050406030204" pitchFamily="18" charset="0"/>
                                  </a:rPr>
                                  <m:t>𝑄</m:t>
                                </m:r>
                                <m:r>
                                  <a:rPr lang="es-MX" b="0" i="1" smtClean="0">
                                    <a:latin typeface="Cambria Math" panose="02040503050406030204" pitchFamily="18" charset="0"/>
                                    <a:ea typeface="Cambria Math" panose="02040503050406030204" pitchFamily="18" charset="0"/>
                                  </a:rPr>
                                  <m:t>×</m:t>
                                </m:r>
                                <m:r>
                                  <m:rPr>
                                    <m:sty m:val="p"/>
                                  </m:rPr>
                                  <a:rPr lang="el-GR" i="1" smtClean="0">
                                    <a:latin typeface="Cambria Math" panose="02040503050406030204" pitchFamily="18" charset="0"/>
                                    <a:ea typeface="Cambria Math" panose="02040503050406030204" pitchFamily="18" charset="0"/>
                                  </a:rPr>
                                  <m:t>Γ</m:t>
                                </m:r>
                                <m:r>
                                  <a:rPr lang="el-GR" i="1" smtClean="0">
                                    <a:latin typeface="Cambria Math" panose="02040503050406030204" pitchFamily="18" charset="0"/>
                                    <a:ea typeface="Cambria Math" panose="02040503050406030204" pitchFamily="18" charset="0"/>
                                  </a:rPr>
                                  <m:t>→</m:t>
                                </m:r>
                                <m:r>
                                  <a:rPr lang="es-MX" b="0" i="1" smtClean="0">
                                    <a:latin typeface="Cambria Math" panose="02040503050406030204" pitchFamily="18" charset="0"/>
                                  </a:rPr>
                                  <m:t>𝑄</m:t>
                                </m:r>
                                <m:r>
                                  <a:rPr lang="es-MX" b="0" i="1" smtClean="0">
                                    <a:latin typeface="Cambria Math" panose="02040503050406030204" pitchFamily="18" charset="0"/>
                                    <a:ea typeface="Cambria Math" panose="02040503050406030204" pitchFamily="18" charset="0"/>
                                  </a:rPr>
                                  <m:t>×</m:t>
                                </m:r>
                                <m:r>
                                  <m:rPr>
                                    <m:sty m:val="p"/>
                                  </m:rPr>
                                  <a:rPr lang="el-GR" i="1" smtClean="0">
                                    <a:latin typeface="Cambria Math" panose="02040503050406030204" pitchFamily="18" charset="0"/>
                                    <a:ea typeface="Cambria Math" panose="02040503050406030204" pitchFamily="18" charset="0"/>
                                  </a:rPr>
                                  <m:t>Γ</m:t>
                                </m:r>
                                <m:r>
                                  <a:rPr lang="es-MX" b="0" i="1" smtClean="0">
                                    <a:latin typeface="Cambria Math" panose="02040503050406030204" pitchFamily="18" charset="0"/>
                                    <a:ea typeface="Cambria Math" panose="02040503050406030204" pitchFamily="18" charset="0"/>
                                  </a:rPr>
                                  <m:t>×</m:t>
                                </m:r>
                                <m:d>
                                  <m:dPr>
                                    <m:begChr m:val="{"/>
                                    <m:endChr m:val="}"/>
                                    <m:ctrlPr>
                                      <a:rPr lang="es-MX" b="0" i="1" smtClean="0">
                                        <a:latin typeface="Cambria Math" panose="02040503050406030204" pitchFamily="18" charset="0"/>
                                        <a:ea typeface="Cambria Math" panose="02040503050406030204" pitchFamily="18" charset="0"/>
                                      </a:rPr>
                                    </m:ctrlPr>
                                  </m:dPr>
                                  <m:e>
                                    <m:r>
                                      <a:rPr lang="es-MX" b="0" i="1" smtClean="0">
                                        <a:latin typeface="Cambria Math" panose="02040503050406030204" pitchFamily="18" charset="0"/>
                                        <a:ea typeface="Cambria Math" panose="02040503050406030204" pitchFamily="18" charset="0"/>
                                      </a:rPr>
                                      <m:t>𝐿</m:t>
                                    </m:r>
                                    <m:r>
                                      <a:rPr lang="es-MX" b="0" i="1" smtClean="0">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𝑅</m:t>
                                    </m:r>
                                  </m:e>
                                </m:d>
                              </m:oMath>
                            </m:oMathPara>
                          </a14:m>
                          <a:endParaRPr lang="es-MX"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76874589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𝑞</m:t>
                                    </m:r>
                                  </m:e>
                                  <m:sub>
                                    <m:r>
                                      <a:rPr lang="es-MX" b="0" i="1" smtClean="0">
                                        <a:latin typeface="Cambria Math" panose="02040503050406030204" pitchFamily="18" charset="0"/>
                                      </a:rPr>
                                      <m:t>0</m:t>
                                    </m:r>
                                  </m:sub>
                                </m:sSub>
                                <m:r>
                                  <a:rPr lang="es-MX" b="0" i="0" dirty="0" smtClean="0">
                                    <a:latin typeface="Cambria Math" panose="02040503050406030204" pitchFamily="18" charset="0"/>
                                    <a:ea typeface="Cambria Math" panose="02040503050406030204" pitchFamily="18" charset="0"/>
                                  </a:rPr>
                                  <m:t>∈</m:t>
                                </m:r>
                                <m:r>
                                  <m:rPr>
                                    <m:sty m:val="p"/>
                                  </m:rPr>
                                  <a:rPr lang="es-MX" b="0" i="0" dirty="0" smtClean="0">
                                    <a:latin typeface="Cambria Math" panose="02040503050406030204" pitchFamily="18" charset="0"/>
                                    <a:ea typeface="Cambria Math" panose="02040503050406030204" pitchFamily="18" charset="0"/>
                                  </a:rPr>
                                  <m:t>Q</m:t>
                                </m:r>
                              </m:oMath>
                            </m:oMathPara>
                          </a14:m>
                          <a:endParaRPr lang="es-MX" dirty="0"/>
                        </a:p>
                      </a:txBody>
                      <a:tcPr>
                        <a:lnR w="12700" cap="flat" cmpd="sng" algn="ctr">
                          <a:noFill/>
                          <a:prstDash val="solid"/>
                          <a:round/>
                          <a:headEnd type="none" w="med" len="med"/>
                          <a:tailEnd type="none" w="med" len="med"/>
                        </a:lnR>
                      </a:tcPr>
                    </a:tc>
                    <a:tc>
                      <a:txBody>
                        <a:bodyPr/>
                        <a:lstStyle/>
                        <a:p>
                          <a:pPr algn="just"/>
                          <a:r>
                            <a:rPr lang="es-MX" dirty="0" smtClean="0"/>
                            <a:t>Estado</a:t>
                          </a:r>
                          <a:r>
                            <a:rPr lang="es-MX" baseline="0" dirty="0" smtClean="0"/>
                            <a:t> inicial.</a:t>
                          </a:r>
                          <a:endParaRPr lang="es-MX"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3416795888"/>
                      </a:ext>
                    </a:extLst>
                  </a:tr>
                  <a:tr h="370840">
                    <a:tc>
                      <a:txBody>
                        <a:bodyPr/>
                        <a:lstStyle/>
                        <a:p>
                          <a:pPr algn="ct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𝐵</m:t>
                                </m:r>
                                <m:r>
                                  <a:rPr lang="es-MX"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Σ</m:t>
                                </m:r>
                              </m:oMath>
                            </m:oMathPara>
                          </a14:m>
                          <a:endParaRPr lang="es-MX" dirty="0"/>
                        </a:p>
                      </a:txBody>
                      <a:tcPr>
                        <a:lnR w="12700" cap="flat" cmpd="sng" algn="ctr">
                          <a:noFill/>
                          <a:prstDash val="solid"/>
                          <a:round/>
                          <a:headEnd type="none" w="med" len="med"/>
                          <a:tailEnd type="none" w="med" len="med"/>
                        </a:lnR>
                      </a:tcPr>
                    </a:tc>
                    <a:tc>
                      <a:txBody>
                        <a:bodyPr/>
                        <a:lstStyle/>
                        <a:p>
                          <a:pPr algn="just"/>
                          <a:r>
                            <a:rPr lang="es-MX" dirty="0" smtClean="0"/>
                            <a:t>Símbolo</a:t>
                          </a:r>
                          <a:r>
                            <a:rPr lang="es-MX" baseline="0" dirty="0" smtClean="0"/>
                            <a:t> </a:t>
                          </a:r>
                          <a:r>
                            <a:rPr lang="es-MX" i="1" baseline="0" dirty="0" smtClean="0"/>
                            <a:t>espacio en blanco.</a:t>
                          </a:r>
                          <a:endParaRPr lang="es-MX" i="1"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82726684"/>
                      </a:ext>
                    </a:extLst>
                  </a:tr>
                  <a:tr h="370840">
                    <a:tc>
                      <a:txBody>
                        <a:bodyPr/>
                        <a:lstStyle/>
                        <a:p>
                          <a:pPr algn="ct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𝐹</m:t>
                                </m:r>
                                <m:r>
                                  <a:rPr lang="es-MX" b="0" i="1" smtClean="0">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𝑄</m:t>
                                </m:r>
                              </m:oMath>
                            </m:oMathPara>
                          </a14:m>
                          <a:endParaRPr lang="es-MX" dirty="0"/>
                        </a:p>
                      </a:txBody>
                      <a:tcPr>
                        <a:lnR w="12700" cap="flat" cmpd="sng" algn="ctr">
                          <a:noFill/>
                          <a:prstDash val="solid"/>
                          <a:round/>
                          <a:headEnd type="none" w="med" len="med"/>
                          <a:tailEnd type="none" w="med" len="med"/>
                        </a:lnR>
                      </a:tcPr>
                    </a:tc>
                    <a:tc>
                      <a:txBody>
                        <a:bodyPr/>
                        <a:lstStyle/>
                        <a:p>
                          <a:pPr algn="just"/>
                          <a:r>
                            <a:rPr lang="es-MX" dirty="0" smtClean="0"/>
                            <a:t>Conjunto de</a:t>
                          </a:r>
                          <a:r>
                            <a:rPr lang="es-MX" baseline="0" dirty="0" smtClean="0"/>
                            <a:t> estados </a:t>
                          </a:r>
                          <a:r>
                            <a:rPr lang="es-MX" i="1" baseline="0" dirty="0" smtClean="0"/>
                            <a:t>finales o de aceptación</a:t>
                          </a:r>
                          <a:r>
                            <a:rPr lang="es-MX" baseline="0" dirty="0" smtClean="0"/>
                            <a:t>.</a:t>
                          </a:r>
                          <a:endParaRPr lang="es-MX"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419188626"/>
                      </a:ext>
                    </a:extLst>
                  </a:tr>
                </a:tbl>
              </a:graphicData>
            </a:graphic>
          </p:graphicFrame>
        </mc:Choice>
        <mc:Fallback xmlns="">
          <p:graphicFrame>
            <p:nvGraphicFramePr>
              <p:cNvPr id="4" name="Tabla 3"/>
              <p:cNvGraphicFramePr>
                <a:graphicFrameLocks noGrp="1"/>
              </p:cNvGraphicFramePr>
              <p:nvPr>
                <p:extLst>
                  <p:ext uri="{D42A27DB-BD31-4B8C-83A1-F6EECF244321}">
                    <p14:modId xmlns:p14="http://schemas.microsoft.com/office/powerpoint/2010/main" val="2238561577"/>
                  </p:ext>
                </p:extLst>
              </p:nvPr>
            </p:nvGraphicFramePr>
            <p:xfrm>
              <a:off x="2026666" y="3429000"/>
              <a:ext cx="8125884" cy="2966720"/>
            </p:xfrm>
            <a:graphic>
              <a:graphicData uri="http://schemas.openxmlformats.org/drawingml/2006/table">
                <a:tbl>
                  <a:tblPr firstRow="1" bandRow="1">
                    <a:tableStyleId>{69012ECD-51FC-41F1-AA8D-1B2483CD663E}</a:tableStyleId>
                  </a:tblPr>
                  <a:tblGrid>
                    <a:gridCol w="1080120">
                      <a:extLst>
                        <a:ext uri="{9D8B030D-6E8A-4147-A177-3AD203B41FA5}">
                          <a16:colId xmlns:a16="http://schemas.microsoft.com/office/drawing/2014/main" val="4196705457"/>
                        </a:ext>
                      </a:extLst>
                    </a:gridCol>
                    <a:gridCol w="7045764">
                      <a:extLst>
                        <a:ext uri="{9D8B030D-6E8A-4147-A177-3AD203B41FA5}">
                          <a16:colId xmlns:a16="http://schemas.microsoft.com/office/drawing/2014/main" val="1578195047"/>
                        </a:ext>
                      </a:extLst>
                    </a:gridCol>
                  </a:tblGrid>
                  <a:tr h="370840">
                    <a:tc>
                      <a:txBody>
                        <a:bodyPr/>
                        <a:lstStyle/>
                        <a:p>
                          <a:pPr algn="ctr"/>
                          <a:r>
                            <a:rPr lang="es-MX" dirty="0" smtClean="0"/>
                            <a:t>Símbolo</a:t>
                          </a:r>
                          <a:endParaRPr lang="es-MX" dirty="0"/>
                        </a:p>
                      </a:txBody>
                      <a:tcPr>
                        <a:lnR w="12700" cap="flat" cmpd="sng" algn="ctr">
                          <a:noFill/>
                          <a:prstDash val="solid"/>
                          <a:round/>
                          <a:headEnd type="none" w="med" len="med"/>
                          <a:tailEnd type="none" w="med" len="med"/>
                        </a:lnR>
                      </a:tcPr>
                    </a:tc>
                    <a:tc>
                      <a:txBody>
                        <a:bodyPr/>
                        <a:lstStyle/>
                        <a:p>
                          <a:pPr algn="just"/>
                          <a:r>
                            <a:rPr lang="es-MX" dirty="0" smtClean="0"/>
                            <a:t>Descripción </a:t>
                          </a:r>
                          <a:endParaRPr lang="es-MX"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4291024248"/>
                      </a:ext>
                    </a:extLst>
                  </a:tr>
                  <a:tr h="370840">
                    <a:tc>
                      <a:txBody>
                        <a:bodyPr/>
                        <a:lstStyle/>
                        <a:p>
                          <a:endParaRPr lang="es-MX"/>
                        </a:p>
                      </a:txBody>
                      <a:tcPr>
                        <a:lnR w="12700" cap="flat" cmpd="sng" algn="ctr">
                          <a:noFill/>
                          <a:prstDash val="solid"/>
                          <a:round/>
                          <a:headEnd type="none" w="med" len="med"/>
                          <a:tailEnd type="none" w="med" len="med"/>
                        </a:lnR>
                        <a:blipFill>
                          <a:blip r:embed="rId3"/>
                          <a:stretch>
                            <a:fillRect l="-565" t="-108197" r="-654237" b="-622951"/>
                          </a:stretch>
                        </a:blipFill>
                      </a:tcPr>
                    </a:tc>
                    <a:tc>
                      <a:txBody>
                        <a:bodyPr/>
                        <a:lstStyle/>
                        <a:p>
                          <a:pPr algn="just"/>
                          <a:r>
                            <a:rPr lang="es-MX" dirty="0" smtClean="0"/>
                            <a:t>Conjunto finito de estados.</a:t>
                          </a:r>
                          <a:endParaRPr lang="es-MX"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581437919"/>
                      </a:ext>
                    </a:extLst>
                  </a:tr>
                  <a:tr h="370840">
                    <a:tc>
                      <a:txBody>
                        <a:bodyPr/>
                        <a:lstStyle/>
                        <a:p>
                          <a:endParaRPr lang="es-MX"/>
                        </a:p>
                      </a:txBody>
                      <a:tcPr>
                        <a:lnR w="12700" cap="flat" cmpd="sng" algn="ctr">
                          <a:noFill/>
                          <a:prstDash val="solid"/>
                          <a:round/>
                          <a:headEnd type="none" w="med" len="med"/>
                          <a:tailEnd type="none" w="med" len="med"/>
                        </a:lnR>
                        <a:blipFill>
                          <a:blip r:embed="rId3"/>
                          <a:stretch>
                            <a:fillRect l="-565" t="-208197" r="-654237" b="-522951"/>
                          </a:stretch>
                        </a:blipFill>
                      </a:tcPr>
                    </a:tc>
                    <a:tc>
                      <a:txBody>
                        <a:bodyPr/>
                        <a:lstStyle/>
                        <a:p>
                          <a:pPr algn="just"/>
                          <a:r>
                            <a:rPr lang="es-MX" dirty="0" smtClean="0"/>
                            <a:t>Conjunto finito de </a:t>
                          </a:r>
                          <a:r>
                            <a:rPr lang="es-MX" i="1" dirty="0" smtClean="0"/>
                            <a:t>símbolos</a:t>
                          </a:r>
                          <a:r>
                            <a:rPr lang="es-MX" i="1" baseline="0" dirty="0" smtClean="0"/>
                            <a:t> de entrada</a:t>
                          </a:r>
                          <a:r>
                            <a:rPr lang="es-MX" baseline="0" dirty="0" smtClean="0"/>
                            <a:t>.</a:t>
                          </a:r>
                          <a:endParaRPr lang="es-MX"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3598500649"/>
                      </a:ext>
                    </a:extLst>
                  </a:tr>
                  <a:tr h="370840">
                    <a:tc>
                      <a:txBody>
                        <a:bodyPr/>
                        <a:lstStyle/>
                        <a:p>
                          <a:endParaRPr lang="es-MX"/>
                        </a:p>
                      </a:txBody>
                      <a:tcPr>
                        <a:lnR w="12700" cap="flat" cmpd="sng" algn="ctr">
                          <a:noFill/>
                          <a:prstDash val="solid"/>
                          <a:round/>
                          <a:headEnd type="none" w="med" len="med"/>
                          <a:tailEnd type="none" w="med" len="med"/>
                        </a:lnR>
                        <a:blipFill>
                          <a:blip r:embed="rId3"/>
                          <a:stretch>
                            <a:fillRect l="-565" t="-308197" r="-654237" b="-422951"/>
                          </a:stretch>
                        </a:blipFill>
                      </a:tcPr>
                    </a:tc>
                    <a:tc>
                      <a:txBody>
                        <a:bodyPr/>
                        <a:lstStyle/>
                        <a:p>
                          <a:pPr algn="just"/>
                          <a:r>
                            <a:rPr lang="es-MX" dirty="0" smtClean="0"/>
                            <a:t>Conjunto</a:t>
                          </a:r>
                          <a:r>
                            <a:rPr lang="es-MX" baseline="0" dirty="0" smtClean="0"/>
                            <a:t> de </a:t>
                          </a:r>
                          <a:r>
                            <a:rPr lang="es-MX" i="1" baseline="0" dirty="0" smtClean="0"/>
                            <a:t>símbolos de la cinta</a:t>
                          </a:r>
                          <a:r>
                            <a:rPr lang="es-MX" baseline="0" dirty="0" smtClean="0"/>
                            <a:t>.</a:t>
                          </a:r>
                          <a:endParaRPr lang="es-MX"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830436062"/>
                      </a:ext>
                    </a:extLst>
                  </a:tr>
                  <a:tr h="370840">
                    <a:tc>
                      <a:txBody>
                        <a:bodyPr/>
                        <a:lstStyle/>
                        <a:p>
                          <a:endParaRPr lang="es-MX"/>
                        </a:p>
                      </a:txBody>
                      <a:tcPr>
                        <a:lnR w="12700" cap="flat" cmpd="sng" algn="ctr">
                          <a:noFill/>
                          <a:prstDash val="solid"/>
                          <a:round/>
                          <a:headEnd type="none" w="med" len="med"/>
                          <a:tailEnd type="none" w="med" len="med"/>
                        </a:lnR>
                        <a:blipFill>
                          <a:blip r:embed="rId3"/>
                          <a:stretch>
                            <a:fillRect l="-565" t="-408197" r="-654237" b="-322951"/>
                          </a:stretch>
                        </a:blipFill>
                      </a:tcPr>
                    </a:tc>
                    <a:tc>
                      <a:txBody>
                        <a:bodyPr/>
                        <a:lstStyle/>
                        <a:p>
                          <a:endParaRPr lang="es-MX"/>
                        </a:p>
                      </a:txBody>
                      <a:tcPr>
                        <a:lnL w="12700" cap="flat" cmpd="sng" algn="ctr">
                          <a:noFill/>
                          <a:prstDash val="solid"/>
                          <a:round/>
                          <a:headEnd type="none" w="med" len="med"/>
                          <a:tailEnd type="none" w="med" len="med"/>
                        </a:lnL>
                        <a:blipFill>
                          <a:blip r:embed="rId3"/>
                          <a:stretch>
                            <a:fillRect l="-15385" t="-408197" r="-86" b="-322951"/>
                          </a:stretch>
                        </a:blipFill>
                      </a:tcPr>
                    </a:tc>
                    <a:extLst>
                      <a:ext uri="{0D108BD9-81ED-4DB2-BD59-A6C34878D82A}">
                        <a16:rowId xmlns:a16="http://schemas.microsoft.com/office/drawing/2014/main" val="1768745899"/>
                      </a:ext>
                    </a:extLst>
                  </a:tr>
                  <a:tr h="370840">
                    <a:tc>
                      <a:txBody>
                        <a:bodyPr/>
                        <a:lstStyle/>
                        <a:p>
                          <a:endParaRPr lang="es-MX"/>
                        </a:p>
                      </a:txBody>
                      <a:tcPr>
                        <a:lnR w="12700" cap="flat" cmpd="sng" algn="ctr">
                          <a:noFill/>
                          <a:prstDash val="solid"/>
                          <a:round/>
                          <a:headEnd type="none" w="med" len="med"/>
                          <a:tailEnd type="none" w="med" len="med"/>
                        </a:lnR>
                        <a:blipFill>
                          <a:blip r:embed="rId3"/>
                          <a:stretch>
                            <a:fillRect l="-565" t="-508197" r="-654237" b="-222951"/>
                          </a:stretch>
                        </a:blipFill>
                      </a:tcPr>
                    </a:tc>
                    <a:tc>
                      <a:txBody>
                        <a:bodyPr/>
                        <a:lstStyle/>
                        <a:p>
                          <a:pPr algn="just"/>
                          <a:r>
                            <a:rPr lang="es-MX" dirty="0" smtClean="0"/>
                            <a:t>Estado</a:t>
                          </a:r>
                          <a:r>
                            <a:rPr lang="es-MX" baseline="0" dirty="0" smtClean="0"/>
                            <a:t> inicial.</a:t>
                          </a:r>
                          <a:endParaRPr lang="es-MX"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3416795888"/>
                      </a:ext>
                    </a:extLst>
                  </a:tr>
                  <a:tr h="370840">
                    <a:tc>
                      <a:txBody>
                        <a:bodyPr/>
                        <a:lstStyle/>
                        <a:p>
                          <a:endParaRPr lang="es-MX"/>
                        </a:p>
                      </a:txBody>
                      <a:tcPr>
                        <a:lnR w="12700" cap="flat" cmpd="sng" algn="ctr">
                          <a:noFill/>
                          <a:prstDash val="solid"/>
                          <a:round/>
                          <a:headEnd type="none" w="med" len="med"/>
                          <a:tailEnd type="none" w="med" len="med"/>
                        </a:lnR>
                        <a:blipFill>
                          <a:blip r:embed="rId3"/>
                          <a:stretch>
                            <a:fillRect l="-565" t="-608197" r="-654237" b="-122951"/>
                          </a:stretch>
                        </a:blipFill>
                      </a:tcPr>
                    </a:tc>
                    <a:tc>
                      <a:txBody>
                        <a:bodyPr/>
                        <a:lstStyle/>
                        <a:p>
                          <a:pPr algn="just"/>
                          <a:r>
                            <a:rPr lang="es-MX" dirty="0" smtClean="0"/>
                            <a:t>Símbolo</a:t>
                          </a:r>
                          <a:r>
                            <a:rPr lang="es-MX" baseline="0" dirty="0" smtClean="0"/>
                            <a:t> </a:t>
                          </a:r>
                          <a:r>
                            <a:rPr lang="es-MX" i="1" baseline="0" dirty="0" smtClean="0"/>
                            <a:t>espacio en blanco.</a:t>
                          </a:r>
                          <a:endParaRPr lang="es-MX" i="1"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182726684"/>
                      </a:ext>
                    </a:extLst>
                  </a:tr>
                  <a:tr h="370840">
                    <a:tc>
                      <a:txBody>
                        <a:bodyPr/>
                        <a:lstStyle/>
                        <a:p>
                          <a:endParaRPr lang="es-MX"/>
                        </a:p>
                      </a:txBody>
                      <a:tcPr>
                        <a:lnR w="12700" cap="flat" cmpd="sng" algn="ctr">
                          <a:noFill/>
                          <a:prstDash val="solid"/>
                          <a:round/>
                          <a:headEnd type="none" w="med" len="med"/>
                          <a:tailEnd type="none" w="med" len="med"/>
                        </a:lnR>
                        <a:blipFill>
                          <a:blip r:embed="rId3"/>
                          <a:stretch>
                            <a:fillRect l="-565" t="-708197" r="-654237" b="-22951"/>
                          </a:stretch>
                        </a:blipFill>
                      </a:tcPr>
                    </a:tc>
                    <a:tc>
                      <a:txBody>
                        <a:bodyPr/>
                        <a:lstStyle/>
                        <a:p>
                          <a:pPr algn="just"/>
                          <a:r>
                            <a:rPr lang="es-MX" dirty="0" smtClean="0"/>
                            <a:t>Conjunto de</a:t>
                          </a:r>
                          <a:r>
                            <a:rPr lang="es-MX" baseline="0" dirty="0" smtClean="0"/>
                            <a:t> estados </a:t>
                          </a:r>
                          <a:r>
                            <a:rPr lang="es-MX" i="1" baseline="0" dirty="0" smtClean="0"/>
                            <a:t>finales o de aceptación</a:t>
                          </a:r>
                          <a:r>
                            <a:rPr lang="es-MX" baseline="0" dirty="0" smtClean="0"/>
                            <a:t>.</a:t>
                          </a:r>
                          <a:endParaRPr lang="es-MX"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419188626"/>
                      </a:ext>
                    </a:extLst>
                  </a:tr>
                </a:tbl>
              </a:graphicData>
            </a:graphic>
          </p:graphicFrame>
        </mc:Fallback>
      </mc:AlternateContent>
    </p:spTree>
    <p:extLst>
      <p:ext uri="{BB962C8B-B14F-4D97-AF65-F5344CB8AC3E}">
        <p14:creationId xmlns:p14="http://schemas.microsoft.com/office/powerpoint/2010/main" val="41797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uadroTexto 1"/>
              <p:cNvSpPr txBox="1"/>
              <p:nvPr/>
            </p:nvSpPr>
            <p:spPr>
              <a:xfrm>
                <a:off x="2838517" y="1052736"/>
                <a:ext cx="6161623"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400" i="1">
                          <a:latin typeface="Cambria Math" panose="02040503050406030204" pitchFamily="18" charset="0"/>
                          <a:ea typeface="Cambria Math" panose="02040503050406030204" pitchFamily="18" charset="0"/>
                        </a:rPr>
                        <m:t>𝛿</m:t>
                      </m:r>
                      <m:r>
                        <a:rPr lang="es-MX" sz="4400" i="1">
                          <a:latin typeface="Cambria Math" panose="02040503050406030204" pitchFamily="18" charset="0"/>
                        </a:rPr>
                        <m:t>:</m:t>
                      </m:r>
                      <m:r>
                        <a:rPr lang="es-MX" sz="4400" i="1">
                          <a:latin typeface="Cambria Math" panose="02040503050406030204" pitchFamily="18" charset="0"/>
                        </a:rPr>
                        <m:t>𝑄</m:t>
                      </m:r>
                      <m:r>
                        <a:rPr lang="es-MX" sz="4400" i="1">
                          <a:latin typeface="Cambria Math" panose="02040503050406030204" pitchFamily="18" charset="0"/>
                          <a:ea typeface="Cambria Math" panose="02040503050406030204" pitchFamily="18" charset="0"/>
                        </a:rPr>
                        <m:t>×</m:t>
                      </m:r>
                      <m:r>
                        <m:rPr>
                          <m:sty m:val="p"/>
                        </m:rPr>
                        <a:rPr lang="el-GR" sz="4400" i="1">
                          <a:latin typeface="Cambria Math" panose="02040503050406030204" pitchFamily="18" charset="0"/>
                          <a:ea typeface="Cambria Math" panose="02040503050406030204" pitchFamily="18" charset="0"/>
                        </a:rPr>
                        <m:t>Γ</m:t>
                      </m:r>
                      <m:r>
                        <a:rPr lang="el-GR" sz="4400" i="1">
                          <a:latin typeface="Cambria Math" panose="02040503050406030204" pitchFamily="18" charset="0"/>
                          <a:ea typeface="Cambria Math" panose="02040503050406030204" pitchFamily="18" charset="0"/>
                        </a:rPr>
                        <m:t>→</m:t>
                      </m:r>
                      <m:r>
                        <a:rPr lang="es-MX" sz="4400" i="1">
                          <a:latin typeface="Cambria Math" panose="02040503050406030204" pitchFamily="18" charset="0"/>
                        </a:rPr>
                        <m:t>𝑄</m:t>
                      </m:r>
                      <m:r>
                        <a:rPr lang="es-MX" sz="4400" i="1">
                          <a:latin typeface="Cambria Math" panose="02040503050406030204" pitchFamily="18" charset="0"/>
                          <a:ea typeface="Cambria Math" panose="02040503050406030204" pitchFamily="18" charset="0"/>
                        </a:rPr>
                        <m:t>×</m:t>
                      </m:r>
                      <m:r>
                        <m:rPr>
                          <m:sty m:val="p"/>
                        </m:rPr>
                        <a:rPr lang="el-GR" sz="4400" i="1">
                          <a:latin typeface="Cambria Math" panose="02040503050406030204" pitchFamily="18" charset="0"/>
                          <a:ea typeface="Cambria Math" panose="02040503050406030204" pitchFamily="18" charset="0"/>
                        </a:rPr>
                        <m:t>Γ</m:t>
                      </m:r>
                      <m:r>
                        <a:rPr lang="es-MX" sz="4400" i="1">
                          <a:latin typeface="Cambria Math" panose="02040503050406030204" pitchFamily="18" charset="0"/>
                          <a:ea typeface="Cambria Math" panose="02040503050406030204" pitchFamily="18" charset="0"/>
                        </a:rPr>
                        <m:t>×</m:t>
                      </m:r>
                      <m:d>
                        <m:dPr>
                          <m:begChr m:val="{"/>
                          <m:endChr m:val="}"/>
                          <m:ctrlPr>
                            <a:rPr lang="es-MX" sz="4400" i="1">
                              <a:latin typeface="Cambria Math" panose="02040503050406030204" pitchFamily="18" charset="0"/>
                              <a:ea typeface="Cambria Math" panose="02040503050406030204" pitchFamily="18" charset="0"/>
                            </a:rPr>
                          </m:ctrlPr>
                        </m:dPr>
                        <m:e>
                          <m:r>
                            <a:rPr lang="es-MX" sz="4400" i="1">
                              <a:latin typeface="Cambria Math" panose="02040503050406030204" pitchFamily="18" charset="0"/>
                              <a:ea typeface="Cambria Math" panose="02040503050406030204" pitchFamily="18" charset="0"/>
                            </a:rPr>
                            <m:t>𝐿</m:t>
                          </m:r>
                          <m:r>
                            <a:rPr lang="es-MX" sz="4400" i="1">
                              <a:latin typeface="Cambria Math" panose="02040503050406030204" pitchFamily="18" charset="0"/>
                              <a:ea typeface="Cambria Math" panose="02040503050406030204" pitchFamily="18" charset="0"/>
                            </a:rPr>
                            <m:t>,</m:t>
                          </m:r>
                          <m:r>
                            <a:rPr lang="es-MX" sz="4400" i="1">
                              <a:latin typeface="Cambria Math" panose="02040503050406030204" pitchFamily="18" charset="0"/>
                              <a:ea typeface="Cambria Math" panose="02040503050406030204" pitchFamily="18" charset="0"/>
                            </a:rPr>
                            <m:t>𝑅</m:t>
                          </m:r>
                        </m:e>
                      </m:d>
                    </m:oMath>
                  </m:oMathPara>
                </a14:m>
                <a:endParaRPr lang="es-MX" sz="4400" dirty="0"/>
              </a:p>
            </p:txBody>
          </p:sp>
        </mc:Choice>
        <mc:Fallback xmlns="">
          <p:sp>
            <p:nvSpPr>
              <p:cNvPr id="2" name="CuadroTexto 1"/>
              <p:cNvSpPr txBox="1">
                <a:spLocks noRot="1" noChangeAspect="1" noMove="1" noResize="1" noEditPoints="1" noAdjustHandles="1" noChangeArrowheads="1" noChangeShapeType="1" noTextEdit="1"/>
              </p:cNvSpPr>
              <p:nvPr/>
            </p:nvSpPr>
            <p:spPr>
              <a:xfrm>
                <a:off x="2838517" y="1052736"/>
                <a:ext cx="6161623" cy="677108"/>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CuadroTexto 2"/>
              <p:cNvSpPr txBox="1"/>
              <p:nvPr/>
            </p:nvSpPr>
            <p:spPr>
              <a:xfrm>
                <a:off x="3512867" y="3255948"/>
                <a:ext cx="4812921"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400" i="1" smtClean="0">
                          <a:latin typeface="Cambria Math" panose="02040503050406030204" pitchFamily="18" charset="0"/>
                          <a:ea typeface="Cambria Math" panose="02040503050406030204" pitchFamily="18" charset="0"/>
                        </a:rPr>
                        <m:t>𝛿</m:t>
                      </m:r>
                      <m:r>
                        <a:rPr lang="es-MX" sz="4400" b="0" i="1" smtClean="0">
                          <a:latin typeface="Cambria Math" panose="02040503050406030204" pitchFamily="18" charset="0"/>
                          <a:ea typeface="Cambria Math" panose="02040503050406030204" pitchFamily="18" charset="0"/>
                        </a:rPr>
                        <m:t>:(</m:t>
                      </m:r>
                      <m:r>
                        <a:rPr lang="es-MX" sz="4400" b="0" i="1" smtClean="0">
                          <a:latin typeface="Cambria Math" panose="02040503050406030204" pitchFamily="18" charset="0"/>
                          <a:ea typeface="Cambria Math" panose="02040503050406030204" pitchFamily="18" charset="0"/>
                        </a:rPr>
                        <m:t>𝑞</m:t>
                      </m:r>
                      <m:r>
                        <a:rPr lang="es-MX" sz="4400" b="0" i="1" smtClean="0">
                          <a:latin typeface="Cambria Math" panose="02040503050406030204" pitchFamily="18" charset="0"/>
                          <a:ea typeface="Cambria Math" panose="02040503050406030204" pitchFamily="18" charset="0"/>
                        </a:rPr>
                        <m:t>, </m:t>
                      </m:r>
                      <m:r>
                        <a:rPr lang="es-MX" sz="4400" b="0" i="1" smtClean="0">
                          <a:latin typeface="Cambria Math" panose="02040503050406030204" pitchFamily="18" charset="0"/>
                          <a:ea typeface="Cambria Math" panose="02040503050406030204" pitchFamily="18" charset="0"/>
                        </a:rPr>
                        <m:t>𝑋</m:t>
                      </m:r>
                      <m:r>
                        <a:rPr lang="es-MX" sz="4400" b="0" i="1" smtClean="0">
                          <a:latin typeface="Cambria Math" panose="02040503050406030204" pitchFamily="18" charset="0"/>
                          <a:ea typeface="Cambria Math" panose="02040503050406030204" pitchFamily="18" charset="0"/>
                        </a:rPr>
                        <m:t>)→(</m:t>
                      </m:r>
                      <m:r>
                        <a:rPr lang="es-MX" sz="4400" b="0" i="1" smtClean="0">
                          <a:latin typeface="Cambria Math" panose="02040503050406030204" pitchFamily="18" charset="0"/>
                          <a:ea typeface="Cambria Math" panose="02040503050406030204" pitchFamily="18" charset="0"/>
                        </a:rPr>
                        <m:t>𝑝</m:t>
                      </m:r>
                      <m:r>
                        <a:rPr lang="es-MX" sz="4400" b="0" i="1" smtClean="0">
                          <a:latin typeface="Cambria Math" panose="02040503050406030204" pitchFamily="18" charset="0"/>
                          <a:ea typeface="Cambria Math" panose="02040503050406030204" pitchFamily="18" charset="0"/>
                        </a:rPr>
                        <m:t>, </m:t>
                      </m:r>
                      <m:r>
                        <a:rPr lang="es-MX" sz="4400" b="0" i="1" smtClean="0">
                          <a:latin typeface="Cambria Math" panose="02040503050406030204" pitchFamily="18" charset="0"/>
                          <a:ea typeface="Cambria Math" panose="02040503050406030204" pitchFamily="18" charset="0"/>
                        </a:rPr>
                        <m:t>𝑌</m:t>
                      </m:r>
                      <m:r>
                        <a:rPr lang="es-MX" sz="4400" b="0" i="1" smtClean="0">
                          <a:latin typeface="Cambria Math" panose="02040503050406030204" pitchFamily="18" charset="0"/>
                          <a:ea typeface="Cambria Math" panose="02040503050406030204" pitchFamily="18" charset="0"/>
                        </a:rPr>
                        <m:t>,</m:t>
                      </m:r>
                      <m:r>
                        <a:rPr lang="es-MX" sz="4400" b="0" i="1" smtClean="0">
                          <a:latin typeface="Cambria Math" panose="02040503050406030204" pitchFamily="18" charset="0"/>
                          <a:ea typeface="Cambria Math" panose="02040503050406030204" pitchFamily="18" charset="0"/>
                        </a:rPr>
                        <m:t>𝐷</m:t>
                      </m:r>
                      <m:r>
                        <a:rPr lang="es-MX" sz="4400" b="0" i="1" smtClean="0">
                          <a:latin typeface="Cambria Math" panose="02040503050406030204" pitchFamily="18" charset="0"/>
                          <a:ea typeface="Cambria Math" panose="02040503050406030204" pitchFamily="18" charset="0"/>
                        </a:rPr>
                        <m:t>)</m:t>
                      </m:r>
                    </m:oMath>
                  </m:oMathPara>
                </a14:m>
                <a:endParaRPr lang="es-MX" sz="4400" dirty="0"/>
              </a:p>
            </p:txBody>
          </p:sp>
        </mc:Choice>
        <mc:Fallback xmlns="">
          <p:sp>
            <p:nvSpPr>
              <p:cNvPr id="3" name="CuadroTexto 2"/>
              <p:cNvSpPr txBox="1">
                <a:spLocks noRot="1" noChangeAspect="1" noMove="1" noResize="1" noEditPoints="1" noAdjustHandles="1" noChangeArrowheads="1" noChangeShapeType="1" noTextEdit="1"/>
              </p:cNvSpPr>
              <p:nvPr/>
            </p:nvSpPr>
            <p:spPr>
              <a:xfrm>
                <a:off x="3512867" y="3255948"/>
                <a:ext cx="4812921" cy="677108"/>
              </a:xfrm>
              <a:prstGeom prst="rect">
                <a:avLst/>
              </a:prstGeom>
              <a:blipFill>
                <a:blip r:embed="rId3"/>
                <a:stretch>
                  <a:fillRect/>
                </a:stretch>
              </a:blipFill>
            </p:spPr>
            <p:txBody>
              <a:bodyPr/>
              <a:lstStyle/>
              <a:p>
                <a:r>
                  <a:rPr lang="es-MX">
                    <a:noFill/>
                  </a:rPr>
                  <a:t> </a:t>
                </a:r>
              </a:p>
            </p:txBody>
          </p:sp>
        </mc:Fallback>
      </mc:AlternateContent>
      <p:cxnSp>
        <p:nvCxnSpPr>
          <p:cNvPr id="5" name="Conector recto de flecha 4"/>
          <p:cNvCxnSpPr/>
          <p:nvPr/>
        </p:nvCxnSpPr>
        <p:spPr>
          <a:xfrm>
            <a:off x="3687516" y="1729844"/>
            <a:ext cx="822720" cy="16991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p:cNvCxnSpPr/>
          <p:nvPr/>
        </p:nvCxnSpPr>
        <p:spPr>
          <a:xfrm>
            <a:off x="4684885" y="1700808"/>
            <a:ext cx="401415" cy="16561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a:stCxn id="2" idx="2"/>
          </p:cNvCxnSpPr>
          <p:nvPr/>
        </p:nvCxnSpPr>
        <p:spPr>
          <a:xfrm>
            <a:off x="5919329" y="1729844"/>
            <a:ext cx="751147" cy="16991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p:nvPr/>
        </p:nvCxnSpPr>
        <p:spPr>
          <a:xfrm>
            <a:off x="6742484" y="1700808"/>
            <a:ext cx="432048" cy="16561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7750596" y="1729844"/>
            <a:ext cx="106371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flipH="1">
            <a:off x="7822604" y="1729844"/>
            <a:ext cx="503184" cy="16271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2061964" y="4797151"/>
            <a:ext cx="2217149" cy="646331"/>
          </a:xfrm>
          <a:prstGeom prst="rect">
            <a:avLst/>
          </a:prstGeom>
          <a:noFill/>
        </p:spPr>
        <p:txBody>
          <a:bodyPr wrap="square" rtlCol="0">
            <a:spAutoFit/>
          </a:bodyPr>
          <a:lstStyle/>
          <a:p>
            <a:r>
              <a:rPr lang="es-MX" dirty="0" smtClean="0"/>
              <a:t>Un elemento del conjunto de estados.</a:t>
            </a:r>
            <a:endParaRPr lang="es-MX" dirty="0"/>
          </a:p>
        </p:txBody>
      </p:sp>
      <p:sp>
        <p:nvSpPr>
          <p:cNvPr id="19" name="CuadroTexto 18"/>
          <p:cNvSpPr txBox="1"/>
          <p:nvPr/>
        </p:nvSpPr>
        <p:spPr>
          <a:xfrm>
            <a:off x="5014292" y="5097958"/>
            <a:ext cx="2232248" cy="923330"/>
          </a:xfrm>
          <a:prstGeom prst="rect">
            <a:avLst/>
          </a:prstGeom>
          <a:noFill/>
        </p:spPr>
        <p:txBody>
          <a:bodyPr wrap="square" rtlCol="0">
            <a:spAutoFit/>
          </a:bodyPr>
          <a:lstStyle/>
          <a:p>
            <a:r>
              <a:rPr lang="es-MX" dirty="0" smtClean="0"/>
              <a:t>Un elemento del conjunto de símbolos de la cinta.</a:t>
            </a:r>
            <a:endParaRPr lang="es-MX" dirty="0"/>
          </a:p>
        </p:txBody>
      </p:sp>
      <p:sp>
        <p:nvSpPr>
          <p:cNvPr id="20" name="CuadroTexto 19"/>
          <p:cNvSpPr txBox="1"/>
          <p:nvPr/>
        </p:nvSpPr>
        <p:spPr>
          <a:xfrm>
            <a:off x="8266995" y="4817039"/>
            <a:ext cx="2217149" cy="646331"/>
          </a:xfrm>
          <a:prstGeom prst="rect">
            <a:avLst/>
          </a:prstGeom>
          <a:noFill/>
        </p:spPr>
        <p:txBody>
          <a:bodyPr wrap="square" rtlCol="0">
            <a:spAutoFit/>
          </a:bodyPr>
          <a:lstStyle/>
          <a:p>
            <a:r>
              <a:rPr lang="es-MX" dirty="0" smtClean="0"/>
              <a:t>Dirección del cabezal.</a:t>
            </a:r>
            <a:endParaRPr lang="es-MX" dirty="0"/>
          </a:p>
        </p:txBody>
      </p:sp>
      <p:cxnSp>
        <p:nvCxnSpPr>
          <p:cNvPr id="23" name="Conector recto 22"/>
          <p:cNvCxnSpPr/>
          <p:nvPr/>
        </p:nvCxnSpPr>
        <p:spPr>
          <a:xfrm>
            <a:off x="6519346" y="4005064"/>
            <a:ext cx="3311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6" name="Grupo 35"/>
          <p:cNvGrpSpPr/>
          <p:nvPr/>
        </p:nvGrpSpPr>
        <p:grpSpPr>
          <a:xfrm>
            <a:off x="3053751" y="4004926"/>
            <a:ext cx="3631721" cy="810884"/>
            <a:chOff x="3053751" y="4364966"/>
            <a:chExt cx="3631721" cy="810884"/>
          </a:xfrm>
        </p:grpSpPr>
        <p:cxnSp>
          <p:nvCxnSpPr>
            <p:cNvPr id="21" name="Conector recto 20"/>
            <p:cNvCxnSpPr/>
            <p:nvPr/>
          </p:nvCxnSpPr>
          <p:spPr>
            <a:xfrm>
              <a:off x="4353735" y="4365104"/>
              <a:ext cx="3311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Forma libre 30"/>
            <p:cNvSpPr/>
            <p:nvPr/>
          </p:nvSpPr>
          <p:spPr>
            <a:xfrm>
              <a:off x="4528868" y="4364966"/>
              <a:ext cx="2156604" cy="264421"/>
            </a:xfrm>
            <a:custGeom>
              <a:avLst/>
              <a:gdLst>
                <a:gd name="connsiteX0" fmla="*/ 2156604 w 2156604"/>
                <a:gd name="connsiteY0" fmla="*/ 0 h 336430"/>
                <a:gd name="connsiteX1" fmla="*/ 2156604 w 2156604"/>
                <a:gd name="connsiteY1" fmla="*/ 336430 h 336430"/>
                <a:gd name="connsiteX2" fmla="*/ 0 w 2156604"/>
                <a:gd name="connsiteY2" fmla="*/ 336430 h 336430"/>
                <a:gd name="connsiteX3" fmla="*/ 0 w 2156604"/>
                <a:gd name="connsiteY3" fmla="*/ 0 h 336430"/>
              </a:gdLst>
              <a:ahLst/>
              <a:cxnLst>
                <a:cxn ang="0">
                  <a:pos x="connsiteX0" y="connsiteY0"/>
                </a:cxn>
                <a:cxn ang="0">
                  <a:pos x="connsiteX1" y="connsiteY1"/>
                </a:cxn>
                <a:cxn ang="0">
                  <a:pos x="connsiteX2" y="connsiteY2"/>
                </a:cxn>
                <a:cxn ang="0">
                  <a:pos x="connsiteX3" y="connsiteY3"/>
                </a:cxn>
              </a:cxnLst>
              <a:rect l="l" t="t" r="r" b="b"/>
              <a:pathLst>
                <a:path w="2156604" h="336430">
                  <a:moveTo>
                    <a:pt x="2156604" y="0"/>
                  </a:moveTo>
                  <a:lnTo>
                    <a:pt x="2156604" y="336430"/>
                  </a:lnTo>
                  <a:lnTo>
                    <a:pt x="0" y="336430"/>
                  </a:lnTo>
                  <a:lnTo>
                    <a:pt x="0"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Forma libre 31"/>
            <p:cNvSpPr/>
            <p:nvPr/>
          </p:nvSpPr>
          <p:spPr>
            <a:xfrm>
              <a:off x="3053751" y="4629388"/>
              <a:ext cx="1475117" cy="546462"/>
            </a:xfrm>
            <a:custGeom>
              <a:avLst/>
              <a:gdLst>
                <a:gd name="connsiteX0" fmla="*/ 0 w 1475117"/>
                <a:gd name="connsiteY0" fmla="*/ 465826 h 465826"/>
                <a:gd name="connsiteX1" fmla="*/ 0 w 1475117"/>
                <a:gd name="connsiteY1" fmla="*/ 8626 h 465826"/>
                <a:gd name="connsiteX2" fmla="*/ 1475117 w 1475117"/>
                <a:gd name="connsiteY2" fmla="*/ 0 h 465826"/>
                <a:gd name="connsiteX3" fmla="*/ 1475117 w 1475117"/>
                <a:gd name="connsiteY3" fmla="*/ 0 h 465826"/>
              </a:gdLst>
              <a:ahLst/>
              <a:cxnLst>
                <a:cxn ang="0">
                  <a:pos x="connsiteX0" y="connsiteY0"/>
                </a:cxn>
                <a:cxn ang="0">
                  <a:pos x="connsiteX1" y="connsiteY1"/>
                </a:cxn>
                <a:cxn ang="0">
                  <a:pos x="connsiteX2" y="connsiteY2"/>
                </a:cxn>
                <a:cxn ang="0">
                  <a:pos x="connsiteX3" y="connsiteY3"/>
                </a:cxn>
              </a:cxnLst>
              <a:rect l="l" t="t" r="r" b="b"/>
              <a:pathLst>
                <a:path w="1475117" h="465826">
                  <a:moveTo>
                    <a:pt x="0" y="465826"/>
                  </a:moveTo>
                  <a:lnTo>
                    <a:pt x="0" y="8626"/>
                  </a:lnTo>
                  <a:lnTo>
                    <a:pt x="1475117" y="0"/>
                  </a:lnTo>
                  <a:lnTo>
                    <a:pt x="1475117"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cxnSp>
        <p:nvCxnSpPr>
          <p:cNvPr id="33" name="Conector recto 32"/>
          <p:cNvCxnSpPr/>
          <p:nvPr/>
        </p:nvCxnSpPr>
        <p:spPr>
          <a:xfrm>
            <a:off x="4855615" y="4004926"/>
            <a:ext cx="374701"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a:off x="6987181" y="3993424"/>
            <a:ext cx="374701"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37" name="Forma libre 36"/>
          <p:cNvSpPr/>
          <p:nvPr/>
        </p:nvSpPr>
        <p:spPr>
          <a:xfrm>
            <a:off x="5055079" y="3996300"/>
            <a:ext cx="2130725" cy="483079"/>
          </a:xfrm>
          <a:custGeom>
            <a:avLst/>
            <a:gdLst>
              <a:gd name="connsiteX0" fmla="*/ 0 w 2130725"/>
              <a:gd name="connsiteY0" fmla="*/ 8626 h 483079"/>
              <a:gd name="connsiteX1" fmla="*/ 0 w 2130725"/>
              <a:gd name="connsiteY1" fmla="*/ 483079 h 483079"/>
              <a:gd name="connsiteX2" fmla="*/ 2130725 w 2130725"/>
              <a:gd name="connsiteY2" fmla="*/ 483079 h 483079"/>
              <a:gd name="connsiteX3" fmla="*/ 2130725 w 2130725"/>
              <a:gd name="connsiteY3" fmla="*/ 0 h 483079"/>
              <a:gd name="connsiteX4" fmla="*/ 2130725 w 2130725"/>
              <a:gd name="connsiteY4" fmla="*/ 0 h 483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725" h="483079">
                <a:moveTo>
                  <a:pt x="0" y="8626"/>
                </a:moveTo>
                <a:lnTo>
                  <a:pt x="0" y="483079"/>
                </a:lnTo>
                <a:lnTo>
                  <a:pt x="2130725" y="483079"/>
                </a:lnTo>
                <a:lnTo>
                  <a:pt x="2130725" y="0"/>
                </a:lnTo>
                <a:lnTo>
                  <a:pt x="2130725" y="0"/>
                </a:lnTo>
              </a:path>
            </a:pathLst>
          </a:cu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3" name="Conector recto 42"/>
          <p:cNvCxnSpPr/>
          <p:nvPr/>
        </p:nvCxnSpPr>
        <p:spPr>
          <a:xfrm>
            <a:off x="6094412" y="4479379"/>
            <a:ext cx="0" cy="676044"/>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50" name="Grupo 49"/>
          <p:cNvGrpSpPr/>
          <p:nvPr/>
        </p:nvGrpSpPr>
        <p:grpSpPr>
          <a:xfrm>
            <a:off x="7558083" y="3993424"/>
            <a:ext cx="1629049" cy="865517"/>
            <a:chOff x="7558083" y="4353464"/>
            <a:chExt cx="1629049" cy="865517"/>
          </a:xfrm>
        </p:grpSpPr>
        <p:cxnSp>
          <p:nvCxnSpPr>
            <p:cNvPr id="47" name="Conector recto 46"/>
            <p:cNvCxnSpPr/>
            <p:nvPr/>
          </p:nvCxnSpPr>
          <p:spPr>
            <a:xfrm>
              <a:off x="7558083" y="4353464"/>
              <a:ext cx="385025"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49" name="Forma libre 48"/>
            <p:cNvSpPr/>
            <p:nvPr/>
          </p:nvSpPr>
          <p:spPr>
            <a:xfrm>
              <a:off x="7746521" y="4356340"/>
              <a:ext cx="1440611" cy="862641"/>
            </a:xfrm>
            <a:custGeom>
              <a:avLst/>
              <a:gdLst>
                <a:gd name="connsiteX0" fmla="*/ 0 w 1440611"/>
                <a:gd name="connsiteY0" fmla="*/ 0 h 862641"/>
                <a:gd name="connsiteX1" fmla="*/ 0 w 1440611"/>
                <a:gd name="connsiteY1" fmla="*/ 508958 h 862641"/>
                <a:gd name="connsiteX2" fmla="*/ 1440611 w 1440611"/>
                <a:gd name="connsiteY2" fmla="*/ 508958 h 862641"/>
                <a:gd name="connsiteX3" fmla="*/ 1440611 w 1440611"/>
                <a:gd name="connsiteY3" fmla="*/ 862641 h 862641"/>
              </a:gdLst>
              <a:ahLst/>
              <a:cxnLst>
                <a:cxn ang="0">
                  <a:pos x="connsiteX0" y="connsiteY0"/>
                </a:cxn>
                <a:cxn ang="0">
                  <a:pos x="connsiteX1" y="connsiteY1"/>
                </a:cxn>
                <a:cxn ang="0">
                  <a:pos x="connsiteX2" y="connsiteY2"/>
                </a:cxn>
                <a:cxn ang="0">
                  <a:pos x="connsiteX3" y="connsiteY3"/>
                </a:cxn>
              </a:cxnLst>
              <a:rect l="l" t="t" r="r" b="b"/>
              <a:pathLst>
                <a:path w="1440611" h="862641">
                  <a:moveTo>
                    <a:pt x="0" y="0"/>
                  </a:moveTo>
                  <a:lnTo>
                    <a:pt x="0" y="508958"/>
                  </a:lnTo>
                  <a:lnTo>
                    <a:pt x="1440611" y="508958"/>
                  </a:lnTo>
                  <a:lnTo>
                    <a:pt x="1440611" y="862641"/>
                  </a:ln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131177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2854852" y="3861048"/>
            <a:ext cx="720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Conector recto 3"/>
          <p:cNvCxnSpPr/>
          <p:nvPr/>
        </p:nvCxnSpPr>
        <p:spPr>
          <a:xfrm>
            <a:off x="2854852" y="4653136"/>
            <a:ext cx="7200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Conector recto 4"/>
          <p:cNvCxnSpPr/>
          <p:nvPr/>
        </p:nvCxnSpPr>
        <p:spPr>
          <a:xfrm flipV="1">
            <a:off x="3502924" y="3861048"/>
            <a:ext cx="0" cy="7920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flipV="1">
            <a:off x="4150996" y="3861048"/>
            <a:ext cx="0" cy="7920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5447140" y="3861048"/>
            <a:ext cx="0" cy="7920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flipV="1">
            <a:off x="6095212" y="3861048"/>
            <a:ext cx="0" cy="7920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flipV="1">
            <a:off x="8687500" y="3861048"/>
            <a:ext cx="0" cy="7920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flipV="1">
            <a:off x="8039428" y="3861048"/>
            <a:ext cx="0" cy="7920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flipV="1">
            <a:off x="7391356" y="3861048"/>
            <a:ext cx="0" cy="7920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flipV="1">
            <a:off x="2854852" y="3861048"/>
            <a:ext cx="0" cy="792088"/>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uadroTexto 21"/>
              <p:cNvSpPr txBox="1"/>
              <p:nvPr/>
            </p:nvSpPr>
            <p:spPr>
              <a:xfrm>
                <a:off x="2949193" y="3995482"/>
                <a:ext cx="459391" cy="52322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s-MX" sz="2800" i="1" smtClean="0">
                              <a:latin typeface="Cambria Math" panose="02040503050406030204" pitchFamily="18" charset="0"/>
                            </a:rPr>
                          </m:ctrlPr>
                        </m:sSubPr>
                        <m:e>
                          <m:r>
                            <a:rPr lang="es-MX" sz="2800" b="0" i="1" smtClean="0">
                              <a:latin typeface="Cambria Math" panose="02040503050406030204" pitchFamily="18" charset="0"/>
                            </a:rPr>
                            <m:t>𝑋</m:t>
                          </m:r>
                        </m:e>
                        <m:sub>
                          <m:r>
                            <a:rPr lang="es-MX" sz="2800" b="0" i="1" smtClean="0">
                              <a:latin typeface="Cambria Math" panose="02040503050406030204" pitchFamily="18" charset="0"/>
                            </a:rPr>
                            <m:t>1</m:t>
                          </m:r>
                        </m:sub>
                      </m:sSub>
                    </m:oMath>
                  </m:oMathPara>
                </a14:m>
                <a:endParaRPr lang="es-MX" sz="3200" dirty="0"/>
              </a:p>
            </p:txBody>
          </p:sp>
        </mc:Choice>
        <mc:Fallback xmlns="">
          <p:sp>
            <p:nvSpPr>
              <p:cNvPr id="22" name="CuadroTexto 21"/>
              <p:cNvSpPr txBox="1">
                <a:spLocks noRot="1" noChangeAspect="1" noMove="1" noResize="1" noEditPoints="1" noAdjustHandles="1" noChangeArrowheads="1" noChangeShapeType="1" noTextEdit="1"/>
              </p:cNvSpPr>
              <p:nvPr/>
            </p:nvSpPr>
            <p:spPr>
              <a:xfrm>
                <a:off x="2949193" y="3995482"/>
                <a:ext cx="459391" cy="523220"/>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6" name="CuadroTexto 25"/>
              <p:cNvSpPr txBox="1"/>
              <p:nvPr/>
            </p:nvSpPr>
            <p:spPr>
              <a:xfrm>
                <a:off x="3597694" y="3995482"/>
                <a:ext cx="459391" cy="52322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s-MX" sz="2800" i="1" smtClean="0">
                              <a:latin typeface="Cambria Math" panose="02040503050406030204" pitchFamily="18" charset="0"/>
                            </a:rPr>
                          </m:ctrlPr>
                        </m:sSubPr>
                        <m:e>
                          <m:r>
                            <a:rPr lang="es-MX" sz="2800" b="0" i="1" smtClean="0">
                              <a:latin typeface="Cambria Math" panose="02040503050406030204" pitchFamily="18" charset="0"/>
                            </a:rPr>
                            <m:t>𝑋</m:t>
                          </m:r>
                        </m:e>
                        <m:sub>
                          <m:r>
                            <a:rPr lang="es-MX" sz="2800" b="0" i="1" smtClean="0">
                              <a:latin typeface="Cambria Math" panose="02040503050406030204" pitchFamily="18" charset="0"/>
                            </a:rPr>
                            <m:t>2</m:t>
                          </m:r>
                        </m:sub>
                      </m:sSub>
                    </m:oMath>
                  </m:oMathPara>
                </a14:m>
                <a:endParaRPr lang="es-MX" sz="3200" dirty="0"/>
              </a:p>
            </p:txBody>
          </p:sp>
        </mc:Choice>
        <mc:Fallback xmlns="">
          <p:sp>
            <p:nvSpPr>
              <p:cNvPr id="26" name="CuadroTexto 25"/>
              <p:cNvSpPr txBox="1">
                <a:spLocks noRot="1" noChangeAspect="1" noMove="1" noResize="1" noEditPoints="1" noAdjustHandles="1" noChangeArrowheads="1" noChangeShapeType="1" noTextEdit="1"/>
              </p:cNvSpPr>
              <p:nvPr/>
            </p:nvSpPr>
            <p:spPr>
              <a:xfrm>
                <a:off x="3597694" y="3995482"/>
                <a:ext cx="459391" cy="523220"/>
              </a:xfrm>
              <a:prstGeom prst="rect">
                <a:avLst/>
              </a:prstGeom>
              <a:blipFill>
                <a:blip r:embed="rId3"/>
                <a:stretch>
                  <a:fillRect/>
                </a:stretch>
              </a:blipFill>
            </p:spPr>
            <p:txBody>
              <a:bodyPr/>
              <a:lstStyle/>
              <a:p>
                <a:r>
                  <a:rPr lang="es-MX">
                    <a:noFill/>
                  </a:rPr>
                  <a:t> </a:t>
                </a:r>
              </a:p>
            </p:txBody>
          </p:sp>
        </mc:Fallback>
      </mc:AlternateContent>
      <p:cxnSp>
        <p:nvCxnSpPr>
          <p:cNvPr id="27" name="Conector recto 26"/>
          <p:cNvCxnSpPr/>
          <p:nvPr/>
        </p:nvCxnSpPr>
        <p:spPr>
          <a:xfrm flipV="1">
            <a:off x="9335572" y="3861048"/>
            <a:ext cx="0" cy="792088"/>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uadroTexto 27"/>
              <p:cNvSpPr txBox="1"/>
              <p:nvPr/>
            </p:nvSpPr>
            <p:spPr>
              <a:xfrm>
                <a:off x="5541481" y="3995482"/>
                <a:ext cx="459391" cy="52322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s-MX" sz="2800" i="1" smtClean="0">
                              <a:latin typeface="Cambria Math" panose="02040503050406030204" pitchFamily="18" charset="0"/>
                            </a:rPr>
                          </m:ctrlPr>
                        </m:sSubPr>
                        <m:e>
                          <m:r>
                            <a:rPr lang="es-MX" sz="2800" b="0" i="1" smtClean="0">
                              <a:latin typeface="Cambria Math" panose="02040503050406030204" pitchFamily="18" charset="0"/>
                            </a:rPr>
                            <m:t>𝑋</m:t>
                          </m:r>
                        </m:e>
                        <m:sub>
                          <m:r>
                            <a:rPr lang="es-MX" sz="2800" b="0" i="1" smtClean="0">
                              <a:latin typeface="Cambria Math" panose="02040503050406030204" pitchFamily="18" charset="0"/>
                            </a:rPr>
                            <m:t>𝑖</m:t>
                          </m:r>
                        </m:sub>
                      </m:sSub>
                    </m:oMath>
                  </m:oMathPara>
                </a14:m>
                <a:endParaRPr lang="es-MX" sz="3200" dirty="0"/>
              </a:p>
            </p:txBody>
          </p:sp>
        </mc:Choice>
        <mc:Fallback xmlns="">
          <p:sp>
            <p:nvSpPr>
              <p:cNvPr id="28" name="CuadroTexto 27"/>
              <p:cNvSpPr txBox="1">
                <a:spLocks noRot="1" noChangeAspect="1" noMove="1" noResize="1" noEditPoints="1" noAdjustHandles="1" noChangeArrowheads="1" noChangeShapeType="1" noTextEdit="1"/>
              </p:cNvSpPr>
              <p:nvPr/>
            </p:nvSpPr>
            <p:spPr>
              <a:xfrm>
                <a:off x="5541481" y="3995482"/>
                <a:ext cx="459391" cy="523220"/>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9" name="CuadroTexto 28"/>
              <p:cNvSpPr txBox="1"/>
              <p:nvPr/>
            </p:nvSpPr>
            <p:spPr>
              <a:xfrm>
                <a:off x="7485697" y="3995482"/>
                <a:ext cx="459391" cy="52322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s-MX" sz="2800" i="1" smtClean="0">
                              <a:latin typeface="Cambria Math" panose="02040503050406030204" pitchFamily="18" charset="0"/>
                            </a:rPr>
                          </m:ctrlPr>
                        </m:sSubPr>
                        <m:e>
                          <m:r>
                            <a:rPr lang="es-MX" sz="2800" b="0" i="1" smtClean="0">
                              <a:latin typeface="Cambria Math" panose="02040503050406030204" pitchFamily="18" charset="0"/>
                            </a:rPr>
                            <m:t>𝑋</m:t>
                          </m:r>
                        </m:e>
                        <m:sub>
                          <m:r>
                            <a:rPr lang="es-MX" sz="2800" b="0" i="1" smtClean="0">
                              <a:latin typeface="Cambria Math" panose="02040503050406030204" pitchFamily="18" charset="0"/>
                            </a:rPr>
                            <m:t>𝑛</m:t>
                          </m:r>
                        </m:sub>
                      </m:sSub>
                    </m:oMath>
                  </m:oMathPara>
                </a14:m>
                <a:endParaRPr lang="es-MX" sz="3200" dirty="0"/>
              </a:p>
            </p:txBody>
          </p:sp>
        </mc:Choice>
        <mc:Fallback xmlns="">
          <p:sp>
            <p:nvSpPr>
              <p:cNvPr id="29" name="CuadroTexto 28"/>
              <p:cNvSpPr txBox="1">
                <a:spLocks noRot="1" noChangeAspect="1" noMove="1" noResize="1" noEditPoints="1" noAdjustHandles="1" noChangeArrowheads="1" noChangeShapeType="1" noTextEdit="1"/>
              </p:cNvSpPr>
              <p:nvPr/>
            </p:nvSpPr>
            <p:spPr>
              <a:xfrm>
                <a:off x="7485697" y="3995482"/>
                <a:ext cx="459391" cy="523220"/>
              </a:xfrm>
              <a:prstGeom prst="rect">
                <a:avLst/>
              </a:prstGeom>
              <a:blipFill>
                <a:blip r:embed="rId5"/>
                <a:stretch>
                  <a:fillRect r="-1333"/>
                </a:stretch>
              </a:blipFill>
            </p:spPr>
            <p:txBody>
              <a:bodyPr/>
              <a:lstStyle/>
              <a:p>
                <a:r>
                  <a:rPr lang="es-MX">
                    <a:noFill/>
                  </a:rPr>
                  <a:t> </a:t>
                </a:r>
              </a:p>
            </p:txBody>
          </p:sp>
        </mc:Fallback>
      </mc:AlternateContent>
      <p:sp>
        <p:nvSpPr>
          <p:cNvPr id="30" name="CuadroTexto 29"/>
          <p:cNvSpPr txBox="1"/>
          <p:nvPr/>
        </p:nvSpPr>
        <p:spPr>
          <a:xfrm>
            <a:off x="8133768" y="3995482"/>
            <a:ext cx="459391" cy="584775"/>
          </a:xfrm>
          <a:prstGeom prst="rect">
            <a:avLst/>
          </a:prstGeom>
          <a:noFill/>
        </p:spPr>
        <p:txBody>
          <a:bodyPr wrap="square" rtlCol="0">
            <a:spAutoFit/>
          </a:bodyPr>
          <a:lstStyle/>
          <a:p>
            <a:r>
              <a:rPr lang="es-MX" sz="3200" dirty="0" smtClean="0"/>
              <a:t>B</a:t>
            </a:r>
            <a:endParaRPr lang="es-MX" sz="3200" dirty="0"/>
          </a:p>
        </p:txBody>
      </p:sp>
      <p:sp>
        <p:nvSpPr>
          <p:cNvPr id="31" name="CuadroTexto 30"/>
          <p:cNvSpPr txBox="1"/>
          <p:nvPr/>
        </p:nvSpPr>
        <p:spPr>
          <a:xfrm>
            <a:off x="8781839" y="3995482"/>
            <a:ext cx="459391" cy="584775"/>
          </a:xfrm>
          <a:prstGeom prst="rect">
            <a:avLst/>
          </a:prstGeom>
          <a:noFill/>
        </p:spPr>
        <p:txBody>
          <a:bodyPr wrap="square" rtlCol="0">
            <a:spAutoFit/>
          </a:bodyPr>
          <a:lstStyle/>
          <a:p>
            <a:r>
              <a:rPr lang="es-MX" sz="3200" dirty="0" smtClean="0"/>
              <a:t>B</a:t>
            </a:r>
            <a:endParaRPr lang="es-MX" sz="3200" dirty="0"/>
          </a:p>
        </p:txBody>
      </p:sp>
      <p:sp>
        <p:nvSpPr>
          <p:cNvPr id="32" name="CuadroTexto 31"/>
          <p:cNvSpPr txBox="1"/>
          <p:nvPr/>
        </p:nvSpPr>
        <p:spPr>
          <a:xfrm>
            <a:off x="9429910" y="3964704"/>
            <a:ext cx="459391" cy="584775"/>
          </a:xfrm>
          <a:prstGeom prst="rect">
            <a:avLst/>
          </a:prstGeom>
          <a:noFill/>
        </p:spPr>
        <p:txBody>
          <a:bodyPr wrap="square" rtlCol="0">
            <a:spAutoFit/>
          </a:bodyPr>
          <a:lstStyle/>
          <a:p>
            <a:r>
              <a:rPr lang="es-MX" sz="3200" dirty="0" smtClean="0"/>
              <a:t>…</a:t>
            </a:r>
            <a:endParaRPr lang="es-MX" sz="3200" dirty="0"/>
          </a:p>
        </p:txBody>
      </p:sp>
      <p:grpSp>
        <p:nvGrpSpPr>
          <p:cNvPr id="40" name="Grupo 39"/>
          <p:cNvGrpSpPr/>
          <p:nvPr/>
        </p:nvGrpSpPr>
        <p:grpSpPr>
          <a:xfrm>
            <a:off x="2206780" y="4726016"/>
            <a:ext cx="1944216" cy="1727320"/>
            <a:chOff x="1702724" y="3285856"/>
            <a:chExt cx="1944216" cy="2159368"/>
          </a:xfrm>
        </p:grpSpPr>
        <p:sp>
          <p:nvSpPr>
            <p:cNvPr id="34" name="Rectángulo 33"/>
            <p:cNvSpPr/>
            <p:nvPr/>
          </p:nvSpPr>
          <p:spPr>
            <a:xfrm>
              <a:off x="1702724" y="4005064"/>
              <a:ext cx="1944216" cy="144016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t>Unidad de control</a:t>
              </a:r>
              <a:endParaRPr lang="es-MX" sz="2800" dirty="0"/>
            </a:p>
          </p:txBody>
        </p:sp>
        <p:cxnSp>
          <p:nvCxnSpPr>
            <p:cNvPr id="36" name="Conector recto de flecha 35"/>
            <p:cNvCxnSpPr>
              <a:stCxn id="34" idx="0"/>
            </p:cNvCxnSpPr>
            <p:nvPr/>
          </p:nvCxnSpPr>
          <p:spPr>
            <a:xfrm flipV="1">
              <a:off x="2674832" y="3285856"/>
              <a:ext cx="0" cy="7192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41" name="Tabla 40"/>
              <p:cNvGraphicFramePr>
                <a:graphicFrameLocks noGrp="1"/>
              </p:cNvGraphicFramePr>
              <p:nvPr>
                <p:extLst>
                  <p:ext uri="{D42A27DB-BD31-4B8C-83A1-F6EECF244321}">
                    <p14:modId xmlns:p14="http://schemas.microsoft.com/office/powerpoint/2010/main" val="2284871592"/>
                  </p:ext>
                </p:extLst>
              </p:nvPr>
            </p:nvGraphicFramePr>
            <p:xfrm>
              <a:off x="2103879" y="918883"/>
              <a:ext cx="7950974" cy="1905000"/>
            </p:xfrm>
            <a:graphic>
              <a:graphicData uri="http://schemas.openxmlformats.org/drawingml/2006/table">
                <a:tbl>
                  <a:tblPr firstRow="1" bandRow="1">
                    <a:tableStyleId>{BC89EF96-8CEA-46FF-86C4-4CE0E7609802}</a:tableStyleId>
                  </a:tblPr>
                  <a:tblGrid>
                    <a:gridCol w="1244120">
                      <a:extLst>
                        <a:ext uri="{9D8B030D-6E8A-4147-A177-3AD203B41FA5}">
                          <a16:colId xmlns:a16="http://schemas.microsoft.com/office/drawing/2014/main" val="2585097405"/>
                        </a:ext>
                      </a:extLst>
                    </a:gridCol>
                    <a:gridCol w="1954325">
                      <a:extLst>
                        <a:ext uri="{9D8B030D-6E8A-4147-A177-3AD203B41FA5}">
                          <a16:colId xmlns:a16="http://schemas.microsoft.com/office/drawing/2014/main" val="3449060471"/>
                        </a:ext>
                      </a:extLst>
                    </a:gridCol>
                    <a:gridCol w="1944216">
                      <a:extLst>
                        <a:ext uri="{9D8B030D-6E8A-4147-A177-3AD203B41FA5}">
                          <a16:colId xmlns:a16="http://schemas.microsoft.com/office/drawing/2014/main" val="3822767503"/>
                        </a:ext>
                      </a:extLst>
                    </a:gridCol>
                    <a:gridCol w="648072">
                      <a:extLst>
                        <a:ext uri="{9D8B030D-6E8A-4147-A177-3AD203B41FA5}">
                          <a16:colId xmlns:a16="http://schemas.microsoft.com/office/drawing/2014/main" val="2767742684"/>
                        </a:ext>
                      </a:extLst>
                    </a:gridCol>
                    <a:gridCol w="2160241">
                      <a:extLst>
                        <a:ext uri="{9D8B030D-6E8A-4147-A177-3AD203B41FA5}">
                          <a16:colId xmlns:a16="http://schemas.microsoft.com/office/drawing/2014/main" val="4121224129"/>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MX" i="1" smtClean="0">
                                    <a:latin typeface="Cambria Math" panose="02040503050406030204" pitchFamily="18" charset="0"/>
                                    <a:ea typeface="Cambria Math" panose="02040503050406030204" pitchFamily="18" charset="0"/>
                                  </a:rPr>
                                  <m:t>𝜹</m:t>
                                </m:r>
                              </m:oMath>
                            </m:oMathPara>
                          </a14:m>
                          <a:endParaRPr lang="es-MX" dirty="0"/>
                        </a:p>
                      </a:txBody>
                      <a:tcPr/>
                    </a:tc>
                    <a:tc>
                      <a:txBody>
                        <a:bodyPr/>
                        <a:lstStyle/>
                        <a:p>
                          <a:pPr/>
                          <a14:m>
                            <m:oMathPara xmlns:m="http://schemas.openxmlformats.org/officeDocument/2006/math">
                              <m:oMathParaPr>
                                <m:jc m:val="center"/>
                              </m:oMathParaPr>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𝑋</m:t>
                                    </m:r>
                                  </m:e>
                                  <m:sub>
                                    <m:r>
                                      <a:rPr lang="es-MX" sz="1800" b="0" i="1" smtClean="0">
                                        <a:latin typeface="Cambria Math" panose="02040503050406030204" pitchFamily="18" charset="0"/>
                                      </a:rPr>
                                      <m:t>1</m:t>
                                    </m:r>
                                  </m:sub>
                                </m:sSub>
                              </m:oMath>
                            </m:oMathPara>
                          </a14:m>
                          <a:endParaRPr lang="es-MX"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𝑋</m:t>
                                    </m:r>
                                  </m:e>
                                  <m:sub>
                                    <m:r>
                                      <a:rPr lang="es-MX" sz="1800" b="0" i="1" smtClean="0">
                                        <a:latin typeface="Cambria Math" panose="02040503050406030204" pitchFamily="18" charset="0"/>
                                      </a:rPr>
                                      <m:t>2</m:t>
                                    </m:r>
                                  </m:sub>
                                </m:sSub>
                              </m:oMath>
                            </m:oMathPara>
                          </a14:m>
                          <a:endParaRPr lang="es-MX"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2000" dirty="0" smtClean="0"/>
                            <a:t>…</a:t>
                          </a:r>
                          <a:endParaRPr lang="es-MX"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𝑋</m:t>
                                    </m:r>
                                  </m:e>
                                  <m:sub>
                                    <m:r>
                                      <a:rPr lang="es-MX" sz="1800" b="0" i="1" smtClean="0">
                                        <a:latin typeface="Cambria Math" panose="02040503050406030204" pitchFamily="18" charset="0"/>
                                      </a:rPr>
                                      <m:t>𝑛</m:t>
                                    </m:r>
                                  </m:sub>
                                </m:sSub>
                              </m:oMath>
                            </m:oMathPara>
                          </a14:m>
                          <a:endParaRPr lang="es-MX" sz="2000" dirty="0"/>
                        </a:p>
                      </a:txBody>
                      <a:tcPr/>
                    </a:tc>
                    <a:extLst>
                      <a:ext uri="{0D108BD9-81ED-4DB2-BD59-A6C34878D82A}">
                        <a16:rowId xmlns:a16="http://schemas.microsoft.com/office/drawing/2014/main" val="25959601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𝑞</m:t>
                                    </m:r>
                                  </m:e>
                                  <m:sub>
                                    <m:r>
                                      <a:rPr lang="es-MX" sz="1800" b="0" i="1" smtClean="0">
                                        <a:latin typeface="Cambria Math" panose="02040503050406030204" pitchFamily="18" charset="0"/>
                                      </a:rPr>
                                      <m:t>1</m:t>
                                    </m:r>
                                  </m:sub>
                                </m:sSub>
                              </m:oMath>
                            </m:oMathPara>
                          </a14:m>
                          <a:endParaRPr lang="es-MX"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𝑞</m:t>
                                  </m:r>
                                </m:e>
                                <m:sub>
                                  <m:r>
                                    <a:rPr lang="es-MX" sz="1800" b="0" i="1" smtClean="0">
                                      <a:latin typeface="Cambria Math" panose="02040503050406030204" pitchFamily="18" charset="0"/>
                                    </a:rPr>
                                    <m:t>1</m:t>
                                  </m:r>
                                </m:sub>
                              </m:sSub>
                            </m:oMath>
                          </a14:m>
                          <a:r>
                            <a:rPr lang="es-MX" dirty="0" smtClean="0"/>
                            <a:t>,</a:t>
                          </a:r>
                          <a:r>
                            <a:rPr lang="es-MX" sz="1800" dirty="0" smtClean="0"/>
                            <a:t> </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𝑌</m:t>
                                  </m:r>
                                </m:e>
                                <m:sub>
                                  <m:r>
                                    <a:rPr lang="es-MX" sz="1800" b="0" i="1" smtClean="0">
                                      <a:latin typeface="Cambria Math" panose="02040503050406030204" pitchFamily="18" charset="0"/>
                                    </a:rPr>
                                    <m:t>1</m:t>
                                  </m:r>
                                </m:sub>
                              </m:sSub>
                            </m:oMath>
                          </a14:m>
                          <a:r>
                            <a:rPr lang="es-MX" dirty="0" smtClean="0"/>
                            <a:t>, </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𝐷</m:t>
                                  </m:r>
                                </m:e>
                                <m:sub>
                                  <m:r>
                                    <a:rPr lang="es-MX" sz="1800" b="0" i="1" smtClean="0">
                                      <a:latin typeface="Cambria Math" panose="02040503050406030204" pitchFamily="18" charset="0"/>
                                    </a:rPr>
                                    <m:t>1</m:t>
                                  </m:r>
                                </m:sub>
                              </m:sSub>
                            </m:oMath>
                          </a14:m>
                          <a:r>
                            <a:rPr lang="es-MX" dirty="0" smtClean="0"/>
                            <a:t>)</a:t>
                          </a:r>
                          <a:endParaRPr lang="es-MX"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𝑞</m:t>
                                  </m:r>
                                </m:e>
                                <m:sub>
                                  <m:r>
                                    <a:rPr lang="es-MX" sz="1800" b="0" i="1" smtClean="0">
                                      <a:latin typeface="Cambria Math" panose="02040503050406030204" pitchFamily="18" charset="0"/>
                                    </a:rPr>
                                    <m:t>2</m:t>
                                  </m:r>
                                </m:sub>
                              </m:sSub>
                            </m:oMath>
                          </a14:m>
                          <a:r>
                            <a:rPr lang="es-MX" dirty="0" smtClean="0"/>
                            <a:t>,</a:t>
                          </a:r>
                          <a:r>
                            <a:rPr lang="es-MX" sz="1800" dirty="0" smtClean="0"/>
                            <a:t> </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𝑌</m:t>
                                  </m:r>
                                </m:e>
                                <m:sub>
                                  <m:r>
                                    <a:rPr lang="es-MX" sz="1800" b="0" i="1" smtClean="0">
                                      <a:latin typeface="Cambria Math" panose="02040503050406030204" pitchFamily="18" charset="0"/>
                                    </a:rPr>
                                    <m:t>2</m:t>
                                  </m:r>
                                </m:sub>
                              </m:sSub>
                            </m:oMath>
                          </a14:m>
                          <a:r>
                            <a:rPr lang="es-MX" dirty="0" smtClean="0"/>
                            <a:t>, </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𝐷</m:t>
                                  </m:r>
                                </m:e>
                                <m:sub>
                                  <m:r>
                                    <a:rPr lang="es-MX" sz="1800" b="0" i="1" smtClean="0">
                                      <a:latin typeface="Cambria Math" panose="02040503050406030204" pitchFamily="18" charset="0"/>
                                    </a:rPr>
                                    <m:t>2</m:t>
                                  </m:r>
                                </m:sub>
                              </m:sSub>
                            </m:oMath>
                          </a14:m>
                          <a:r>
                            <a:rPr lang="es-MX" dirty="0" smtClean="0"/>
                            <a:t>)</a:t>
                          </a:r>
                          <a:endParaRPr lang="es-MX"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𝑞</m:t>
                                  </m:r>
                                </m:e>
                                <m:sub>
                                  <m:r>
                                    <a:rPr lang="es-MX" sz="1800" b="0" i="1" smtClean="0">
                                      <a:latin typeface="Cambria Math" panose="02040503050406030204" pitchFamily="18" charset="0"/>
                                    </a:rPr>
                                    <m:t>𝑛</m:t>
                                  </m:r>
                                </m:sub>
                              </m:sSub>
                            </m:oMath>
                          </a14:m>
                          <a:r>
                            <a:rPr lang="es-MX" dirty="0" smtClean="0"/>
                            <a:t>,</a:t>
                          </a:r>
                          <a:r>
                            <a:rPr lang="es-MX" sz="1800" dirty="0" smtClean="0"/>
                            <a:t> </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𝑋</m:t>
                                  </m:r>
                                </m:e>
                                <m:sub>
                                  <m:r>
                                    <a:rPr lang="es-MX" sz="1800" b="0" i="1" smtClean="0">
                                      <a:latin typeface="Cambria Math" panose="02040503050406030204" pitchFamily="18" charset="0"/>
                                    </a:rPr>
                                    <m:t>𝑛</m:t>
                                  </m:r>
                                </m:sub>
                              </m:sSub>
                            </m:oMath>
                          </a14:m>
                          <a:r>
                            <a:rPr lang="es-MX" dirty="0" smtClean="0"/>
                            <a:t>, </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𝐷</m:t>
                                  </m:r>
                                </m:e>
                                <m:sub>
                                  <m:r>
                                    <a:rPr lang="es-MX" sz="1800" b="0" i="1" smtClean="0">
                                      <a:latin typeface="Cambria Math" panose="02040503050406030204" pitchFamily="18" charset="0"/>
                                    </a:rPr>
                                    <m:t>𝑛</m:t>
                                  </m:r>
                                </m:sub>
                              </m:sSub>
                            </m:oMath>
                          </a14:m>
                          <a:r>
                            <a:rPr lang="es-MX" dirty="0" smtClean="0"/>
                            <a:t>)</a:t>
                          </a:r>
                          <a:endParaRPr lang="es-MX" dirty="0"/>
                        </a:p>
                      </a:txBody>
                      <a:tcPr/>
                    </a:tc>
                    <a:extLst>
                      <a:ext uri="{0D108BD9-81ED-4DB2-BD59-A6C34878D82A}">
                        <a16:rowId xmlns:a16="http://schemas.microsoft.com/office/drawing/2014/main" val="269406856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𝑞</m:t>
                                    </m:r>
                                  </m:e>
                                  <m:sub>
                                    <m:r>
                                      <a:rPr lang="es-MX" sz="1800" b="0" i="1" smtClean="0">
                                        <a:latin typeface="Cambria Math" panose="02040503050406030204" pitchFamily="18" charset="0"/>
                                      </a:rPr>
                                      <m:t>2</m:t>
                                    </m:r>
                                  </m:sub>
                                </m:sSub>
                              </m:oMath>
                            </m:oMathPara>
                          </a14:m>
                          <a:endParaRPr lang="es-MX"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𝑞</m:t>
                                  </m:r>
                                </m:e>
                                <m:sub>
                                  <m:r>
                                    <a:rPr lang="es-MX" sz="1800" b="0" i="1" smtClean="0">
                                      <a:latin typeface="Cambria Math" panose="02040503050406030204" pitchFamily="18" charset="0"/>
                                    </a:rPr>
                                    <m:t>1</m:t>
                                  </m:r>
                                </m:sub>
                              </m:sSub>
                            </m:oMath>
                          </a14:m>
                          <a:r>
                            <a:rPr lang="es-MX" dirty="0" smtClean="0"/>
                            <a:t>,</a:t>
                          </a:r>
                          <a:r>
                            <a:rPr lang="es-MX" sz="1800" dirty="0" smtClean="0"/>
                            <a:t> </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𝑌</m:t>
                                  </m:r>
                                </m:e>
                                <m:sub>
                                  <m:r>
                                    <a:rPr lang="es-MX" sz="1800" b="0" i="1" smtClean="0">
                                      <a:latin typeface="Cambria Math" panose="02040503050406030204" pitchFamily="18" charset="0"/>
                                    </a:rPr>
                                    <m:t>1</m:t>
                                  </m:r>
                                </m:sub>
                              </m:sSub>
                            </m:oMath>
                          </a14:m>
                          <a:r>
                            <a:rPr lang="es-MX" dirty="0" smtClean="0"/>
                            <a:t>, </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𝐷</m:t>
                                  </m:r>
                                </m:e>
                                <m:sub>
                                  <m:r>
                                    <a:rPr lang="es-MX" sz="1800" b="0" i="1" smtClean="0">
                                      <a:latin typeface="Cambria Math" panose="02040503050406030204" pitchFamily="18" charset="0"/>
                                    </a:rPr>
                                    <m:t>1</m:t>
                                  </m:r>
                                </m:sub>
                              </m:sSub>
                            </m:oMath>
                          </a14:m>
                          <a:r>
                            <a:rPr lang="es-MX" dirty="0" smtClean="0"/>
                            <a:t>)</a:t>
                          </a:r>
                          <a:endParaRPr lang="es-MX"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𝑞</m:t>
                                  </m:r>
                                </m:e>
                                <m:sub>
                                  <m:r>
                                    <a:rPr lang="es-MX" sz="1800" b="0" i="1" smtClean="0">
                                      <a:latin typeface="Cambria Math" panose="02040503050406030204" pitchFamily="18" charset="0"/>
                                    </a:rPr>
                                    <m:t>2</m:t>
                                  </m:r>
                                </m:sub>
                              </m:sSub>
                            </m:oMath>
                          </a14:m>
                          <a:r>
                            <a:rPr lang="es-MX" dirty="0" smtClean="0"/>
                            <a:t>,</a:t>
                          </a:r>
                          <a:r>
                            <a:rPr lang="es-MX" sz="1800" dirty="0" smtClean="0"/>
                            <a:t> </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𝑌</m:t>
                                  </m:r>
                                </m:e>
                                <m:sub>
                                  <m:r>
                                    <a:rPr lang="es-MX" sz="1800" b="0" i="1" smtClean="0">
                                      <a:latin typeface="Cambria Math" panose="02040503050406030204" pitchFamily="18" charset="0"/>
                                    </a:rPr>
                                    <m:t>2</m:t>
                                  </m:r>
                                </m:sub>
                              </m:sSub>
                            </m:oMath>
                          </a14:m>
                          <a:r>
                            <a:rPr lang="es-MX" dirty="0" smtClean="0"/>
                            <a:t>, </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𝐷</m:t>
                                  </m:r>
                                </m:e>
                                <m:sub>
                                  <m:r>
                                    <a:rPr lang="es-MX" sz="1800" b="0" i="1" smtClean="0">
                                      <a:latin typeface="Cambria Math" panose="02040503050406030204" pitchFamily="18" charset="0"/>
                                    </a:rPr>
                                    <m:t>2</m:t>
                                  </m:r>
                                </m:sub>
                              </m:sSub>
                            </m:oMath>
                          </a14:m>
                          <a:r>
                            <a:rPr lang="es-MX" dirty="0" smtClean="0"/>
                            <a:t>)</a:t>
                          </a:r>
                          <a:endParaRPr lang="es-MX"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𝑞</m:t>
                                  </m:r>
                                </m:e>
                                <m:sub>
                                  <m:r>
                                    <a:rPr lang="es-MX" sz="1800" b="0" i="1" smtClean="0">
                                      <a:latin typeface="Cambria Math" panose="02040503050406030204" pitchFamily="18" charset="0"/>
                                    </a:rPr>
                                    <m:t>𝑛</m:t>
                                  </m:r>
                                </m:sub>
                              </m:sSub>
                            </m:oMath>
                          </a14:m>
                          <a:r>
                            <a:rPr lang="es-MX" dirty="0" smtClean="0"/>
                            <a:t>,</a:t>
                          </a:r>
                          <a:r>
                            <a:rPr lang="es-MX" sz="1800" dirty="0" smtClean="0"/>
                            <a:t> </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𝑌</m:t>
                                  </m:r>
                                </m:e>
                                <m:sub>
                                  <m:r>
                                    <a:rPr lang="es-MX" sz="1800" b="0" i="1" smtClean="0">
                                      <a:latin typeface="Cambria Math" panose="02040503050406030204" pitchFamily="18" charset="0"/>
                                    </a:rPr>
                                    <m:t>𝑛</m:t>
                                  </m:r>
                                </m:sub>
                              </m:sSub>
                            </m:oMath>
                          </a14:m>
                          <a:r>
                            <a:rPr lang="es-MX" dirty="0" smtClean="0"/>
                            <a:t>, </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𝐷</m:t>
                                  </m:r>
                                </m:e>
                                <m:sub>
                                  <m:r>
                                    <a:rPr lang="es-MX" sz="1800" b="0" i="1" smtClean="0">
                                      <a:latin typeface="Cambria Math" panose="02040503050406030204" pitchFamily="18" charset="0"/>
                                    </a:rPr>
                                    <m:t>𝑛</m:t>
                                  </m:r>
                                </m:sub>
                              </m:sSub>
                            </m:oMath>
                          </a14:m>
                          <a:r>
                            <a:rPr lang="es-MX" dirty="0" smtClean="0"/>
                            <a:t>)</a:t>
                          </a:r>
                          <a:endParaRPr lang="es-MX" dirty="0"/>
                        </a:p>
                      </a:txBody>
                      <a:tcPr/>
                    </a:tc>
                    <a:extLst>
                      <a:ext uri="{0D108BD9-81ED-4DB2-BD59-A6C34878D82A}">
                        <a16:rowId xmlns:a16="http://schemas.microsoft.com/office/drawing/2014/main" val="404596522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2000" dirty="0" smtClean="0"/>
                            <a:t>…</a:t>
                          </a:r>
                          <a:endParaRPr lang="es-MX"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endParaRPr lang="es-MX"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p>
                      </a:txBody>
                      <a:tcPr/>
                    </a:tc>
                    <a:extLst>
                      <a:ext uri="{0D108BD9-81ED-4DB2-BD59-A6C34878D82A}">
                        <a16:rowId xmlns:a16="http://schemas.microsoft.com/office/drawing/2014/main" val="202615702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𝑞</m:t>
                                    </m:r>
                                  </m:e>
                                  <m:sub>
                                    <m:r>
                                      <a:rPr lang="es-MX" sz="1800" b="0" i="1" smtClean="0">
                                        <a:latin typeface="Cambria Math" panose="02040503050406030204" pitchFamily="18" charset="0"/>
                                      </a:rPr>
                                      <m:t>𝑛</m:t>
                                    </m:r>
                                  </m:sub>
                                </m:sSub>
                              </m:oMath>
                            </m:oMathPara>
                          </a14:m>
                          <a:endParaRPr lang="es-MX"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𝑞</m:t>
                                  </m:r>
                                </m:e>
                                <m:sub>
                                  <m:r>
                                    <a:rPr lang="es-MX" sz="1800" b="0" i="1" smtClean="0">
                                      <a:latin typeface="Cambria Math" panose="02040503050406030204" pitchFamily="18" charset="0"/>
                                    </a:rPr>
                                    <m:t>1</m:t>
                                  </m:r>
                                </m:sub>
                              </m:sSub>
                            </m:oMath>
                          </a14:m>
                          <a:r>
                            <a:rPr lang="es-MX" dirty="0" smtClean="0"/>
                            <a:t>,</a:t>
                          </a:r>
                          <a:r>
                            <a:rPr lang="es-MX" sz="1800" dirty="0" smtClean="0"/>
                            <a:t> </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𝑌</m:t>
                                  </m:r>
                                </m:e>
                                <m:sub>
                                  <m:r>
                                    <a:rPr lang="es-MX" sz="1800" b="0" i="1" smtClean="0">
                                      <a:latin typeface="Cambria Math" panose="02040503050406030204" pitchFamily="18" charset="0"/>
                                    </a:rPr>
                                    <m:t>1</m:t>
                                  </m:r>
                                </m:sub>
                              </m:sSub>
                            </m:oMath>
                          </a14:m>
                          <a:r>
                            <a:rPr lang="es-MX" dirty="0" smtClean="0"/>
                            <a:t>, </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𝐷</m:t>
                                  </m:r>
                                </m:e>
                                <m:sub>
                                  <m:r>
                                    <a:rPr lang="es-MX" sz="1800" b="0" i="1" smtClean="0">
                                      <a:latin typeface="Cambria Math" panose="02040503050406030204" pitchFamily="18" charset="0"/>
                                    </a:rPr>
                                    <m:t>1</m:t>
                                  </m:r>
                                </m:sub>
                              </m:sSub>
                            </m:oMath>
                          </a14:m>
                          <a:r>
                            <a:rPr lang="es-MX" dirty="0" smtClean="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𝑞</m:t>
                                  </m:r>
                                </m:e>
                                <m:sub>
                                  <m:r>
                                    <a:rPr lang="es-MX" sz="1800" b="0" i="1" smtClean="0">
                                      <a:latin typeface="Cambria Math" panose="02040503050406030204" pitchFamily="18" charset="0"/>
                                    </a:rPr>
                                    <m:t>2</m:t>
                                  </m:r>
                                </m:sub>
                              </m:sSub>
                            </m:oMath>
                          </a14:m>
                          <a:r>
                            <a:rPr lang="es-MX" dirty="0" smtClean="0"/>
                            <a:t>,</a:t>
                          </a:r>
                          <a:r>
                            <a:rPr lang="es-MX" sz="1800" dirty="0" smtClean="0"/>
                            <a:t> </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𝑌</m:t>
                                  </m:r>
                                </m:e>
                                <m:sub>
                                  <m:r>
                                    <a:rPr lang="es-MX" sz="1800" b="0" i="1" smtClean="0">
                                      <a:latin typeface="Cambria Math" panose="02040503050406030204" pitchFamily="18" charset="0"/>
                                    </a:rPr>
                                    <m:t>2</m:t>
                                  </m:r>
                                </m:sub>
                              </m:sSub>
                            </m:oMath>
                          </a14:m>
                          <a:r>
                            <a:rPr lang="es-MX" dirty="0" smtClean="0"/>
                            <a:t>, </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𝐷</m:t>
                                  </m:r>
                                </m:e>
                                <m:sub>
                                  <m:r>
                                    <a:rPr lang="es-MX" sz="1800" b="0" i="1" smtClean="0">
                                      <a:latin typeface="Cambria Math" panose="02040503050406030204" pitchFamily="18" charset="0"/>
                                    </a:rPr>
                                    <m:t>2</m:t>
                                  </m:r>
                                </m:sub>
                              </m:sSub>
                            </m:oMath>
                          </a14:m>
                          <a:r>
                            <a:rPr lang="es-MX" dirty="0" smtClean="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𝑞</m:t>
                                  </m:r>
                                </m:e>
                                <m:sub>
                                  <m:r>
                                    <a:rPr lang="es-MX" sz="1800" b="0" i="1" smtClean="0">
                                      <a:latin typeface="Cambria Math" panose="02040503050406030204" pitchFamily="18" charset="0"/>
                                    </a:rPr>
                                    <m:t>𝑛</m:t>
                                  </m:r>
                                </m:sub>
                              </m:sSub>
                            </m:oMath>
                          </a14:m>
                          <a:r>
                            <a:rPr lang="es-MX" dirty="0" smtClean="0"/>
                            <a:t>,</a:t>
                          </a:r>
                          <a:r>
                            <a:rPr lang="es-MX" sz="1800" dirty="0" smtClean="0"/>
                            <a:t> </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𝑌</m:t>
                                  </m:r>
                                </m:e>
                                <m:sub>
                                  <m:r>
                                    <a:rPr lang="es-MX" sz="1800" b="0" i="1" smtClean="0">
                                      <a:latin typeface="Cambria Math" panose="02040503050406030204" pitchFamily="18" charset="0"/>
                                    </a:rPr>
                                    <m:t>𝑛</m:t>
                                  </m:r>
                                </m:sub>
                              </m:sSub>
                            </m:oMath>
                          </a14:m>
                          <a:r>
                            <a:rPr lang="es-MX" dirty="0" smtClean="0"/>
                            <a:t>, </a:t>
                          </a:r>
                          <a14:m>
                            <m:oMath xmlns:m="http://schemas.openxmlformats.org/officeDocument/2006/math">
                              <m:sSub>
                                <m:sSubPr>
                                  <m:ctrlPr>
                                    <a:rPr lang="es-MX" sz="1800" i="1" smtClean="0">
                                      <a:latin typeface="Cambria Math" panose="02040503050406030204" pitchFamily="18" charset="0"/>
                                    </a:rPr>
                                  </m:ctrlPr>
                                </m:sSubPr>
                                <m:e>
                                  <m:r>
                                    <a:rPr lang="es-MX" sz="1800" b="0" i="1" smtClean="0">
                                      <a:latin typeface="Cambria Math" panose="02040503050406030204" pitchFamily="18" charset="0"/>
                                    </a:rPr>
                                    <m:t>𝐷</m:t>
                                  </m:r>
                                </m:e>
                                <m:sub>
                                  <m:r>
                                    <a:rPr lang="es-MX" sz="1800" b="0" i="1" smtClean="0">
                                      <a:latin typeface="Cambria Math" panose="02040503050406030204" pitchFamily="18" charset="0"/>
                                    </a:rPr>
                                    <m:t>𝑛</m:t>
                                  </m:r>
                                </m:sub>
                              </m:sSub>
                            </m:oMath>
                          </a14:m>
                          <a:r>
                            <a:rPr lang="es-MX" dirty="0" smtClean="0"/>
                            <a:t>)</a:t>
                          </a:r>
                          <a:endParaRPr lang="es-MX" dirty="0"/>
                        </a:p>
                      </a:txBody>
                      <a:tcPr/>
                    </a:tc>
                    <a:extLst>
                      <a:ext uri="{0D108BD9-81ED-4DB2-BD59-A6C34878D82A}">
                        <a16:rowId xmlns:a16="http://schemas.microsoft.com/office/drawing/2014/main" val="1099660379"/>
                      </a:ext>
                    </a:extLst>
                  </a:tr>
                </a:tbl>
              </a:graphicData>
            </a:graphic>
          </p:graphicFrame>
        </mc:Choice>
        <mc:Fallback xmlns="">
          <p:graphicFrame>
            <p:nvGraphicFramePr>
              <p:cNvPr id="41" name="Tabla 40"/>
              <p:cNvGraphicFramePr>
                <a:graphicFrameLocks noGrp="1"/>
              </p:cNvGraphicFramePr>
              <p:nvPr>
                <p:extLst>
                  <p:ext uri="{D42A27DB-BD31-4B8C-83A1-F6EECF244321}">
                    <p14:modId xmlns:p14="http://schemas.microsoft.com/office/powerpoint/2010/main" val="2284871592"/>
                  </p:ext>
                </p:extLst>
              </p:nvPr>
            </p:nvGraphicFramePr>
            <p:xfrm>
              <a:off x="2103879" y="918883"/>
              <a:ext cx="7950974" cy="1905000"/>
            </p:xfrm>
            <a:graphic>
              <a:graphicData uri="http://schemas.openxmlformats.org/drawingml/2006/table">
                <a:tbl>
                  <a:tblPr firstRow="1" bandRow="1">
                    <a:tableStyleId>{BC89EF96-8CEA-46FF-86C4-4CE0E7609802}</a:tableStyleId>
                  </a:tblPr>
                  <a:tblGrid>
                    <a:gridCol w="1244120">
                      <a:extLst>
                        <a:ext uri="{9D8B030D-6E8A-4147-A177-3AD203B41FA5}">
                          <a16:colId xmlns:a16="http://schemas.microsoft.com/office/drawing/2014/main" val="2585097405"/>
                        </a:ext>
                      </a:extLst>
                    </a:gridCol>
                    <a:gridCol w="1954325">
                      <a:extLst>
                        <a:ext uri="{9D8B030D-6E8A-4147-A177-3AD203B41FA5}">
                          <a16:colId xmlns:a16="http://schemas.microsoft.com/office/drawing/2014/main" val="3449060471"/>
                        </a:ext>
                      </a:extLst>
                    </a:gridCol>
                    <a:gridCol w="1944216">
                      <a:extLst>
                        <a:ext uri="{9D8B030D-6E8A-4147-A177-3AD203B41FA5}">
                          <a16:colId xmlns:a16="http://schemas.microsoft.com/office/drawing/2014/main" val="3822767503"/>
                        </a:ext>
                      </a:extLst>
                    </a:gridCol>
                    <a:gridCol w="648072">
                      <a:extLst>
                        <a:ext uri="{9D8B030D-6E8A-4147-A177-3AD203B41FA5}">
                          <a16:colId xmlns:a16="http://schemas.microsoft.com/office/drawing/2014/main" val="2767742684"/>
                        </a:ext>
                      </a:extLst>
                    </a:gridCol>
                    <a:gridCol w="2160241">
                      <a:extLst>
                        <a:ext uri="{9D8B030D-6E8A-4147-A177-3AD203B41FA5}">
                          <a16:colId xmlns:a16="http://schemas.microsoft.com/office/drawing/2014/main" val="4121224129"/>
                        </a:ext>
                      </a:extLst>
                    </a:gridCol>
                  </a:tblGrid>
                  <a:tr h="396240">
                    <a:tc>
                      <a:txBody>
                        <a:bodyPr/>
                        <a:lstStyle/>
                        <a:p>
                          <a:endParaRPr lang="es-MX"/>
                        </a:p>
                      </a:txBody>
                      <a:tcPr>
                        <a:blipFill>
                          <a:blip r:embed="rId6"/>
                          <a:stretch>
                            <a:fillRect l="-490" t="-7692" r="-541176" b="-404615"/>
                          </a:stretch>
                        </a:blipFill>
                      </a:tcPr>
                    </a:tc>
                    <a:tc>
                      <a:txBody>
                        <a:bodyPr/>
                        <a:lstStyle/>
                        <a:p>
                          <a:endParaRPr lang="es-MX"/>
                        </a:p>
                      </a:txBody>
                      <a:tcPr>
                        <a:blipFill>
                          <a:blip r:embed="rId6"/>
                          <a:stretch>
                            <a:fillRect l="-63863" t="-7692" r="-243925" b="-404615"/>
                          </a:stretch>
                        </a:blipFill>
                      </a:tcPr>
                    </a:tc>
                    <a:tc>
                      <a:txBody>
                        <a:bodyPr/>
                        <a:lstStyle/>
                        <a:p>
                          <a:endParaRPr lang="es-MX"/>
                        </a:p>
                      </a:txBody>
                      <a:tcPr>
                        <a:blipFill>
                          <a:blip r:embed="rId6"/>
                          <a:stretch>
                            <a:fillRect l="-164890" t="-7692" r="-145455" b="-40461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2000" dirty="0" smtClean="0"/>
                            <a:t>…</a:t>
                          </a:r>
                          <a:endParaRPr lang="es-MX" sz="2000" dirty="0"/>
                        </a:p>
                      </a:txBody>
                      <a:tcPr/>
                    </a:tc>
                    <a:tc>
                      <a:txBody>
                        <a:bodyPr/>
                        <a:lstStyle/>
                        <a:p>
                          <a:endParaRPr lang="es-MX"/>
                        </a:p>
                      </a:txBody>
                      <a:tcPr>
                        <a:blipFill>
                          <a:blip r:embed="rId6"/>
                          <a:stretch>
                            <a:fillRect l="-267887" t="-7692" r="-845" b="-404615"/>
                          </a:stretch>
                        </a:blipFill>
                      </a:tcPr>
                    </a:tc>
                    <a:extLst>
                      <a:ext uri="{0D108BD9-81ED-4DB2-BD59-A6C34878D82A}">
                        <a16:rowId xmlns:a16="http://schemas.microsoft.com/office/drawing/2014/main" val="259596019"/>
                      </a:ext>
                    </a:extLst>
                  </a:tr>
                  <a:tr h="370840">
                    <a:tc>
                      <a:txBody>
                        <a:bodyPr/>
                        <a:lstStyle/>
                        <a:p>
                          <a:endParaRPr lang="es-MX"/>
                        </a:p>
                      </a:txBody>
                      <a:tcPr>
                        <a:blipFill>
                          <a:blip r:embed="rId6"/>
                          <a:stretch>
                            <a:fillRect l="-490" t="-114754" r="-541176" b="-331148"/>
                          </a:stretch>
                        </a:blipFill>
                      </a:tcPr>
                    </a:tc>
                    <a:tc>
                      <a:txBody>
                        <a:bodyPr/>
                        <a:lstStyle/>
                        <a:p>
                          <a:endParaRPr lang="es-MX"/>
                        </a:p>
                      </a:txBody>
                      <a:tcPr>
                        <a:blipFill>
                          <a:blip r:embed="rId6"/>
                          <a:stretch>
                            <a:fillRect l="-63863" t="-114754" r="-243925" b="-331148"/>
                          </a:stretch>
                        </a:blipFill>
                      </a:tcPr>
                    </a:tc>
                    <a:tc>
                      <a:txBody>
                        <a:bodyPr/>
                        <a:lstStyle/>
                        <a:p>
                          <a:endParaRPr lang="es-MX"/>
                        </a:p>
                      </a:txBody>
                      <a:tcPr>
                        <a:blipFill>
                          <a:blip r:embed="rId6"/>
                          <a:stretch>
                            <a:fillRect l="-164890" t="-114754" r="-145455" b="-33114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p>
                      </a:txBody>
                      <a:tcPr/>
                    </a:tc>
                    <a:tc>
                      <a:txBody>
                        <a:bodyPr/>
                        <a:lstStyle/>
                        <a:p>
                          <a:endParaRPr lang="es-MX"/>
                        </a:p>
                      </a:txBody>
                      <a:tcPr>
                        <a:blipFill>
                          <a:blip r:embed="rId6"/>
                          <a:stretch>
                            <a:fillRect l="-267887" t="-114754" r="-845" b="-331148"/>
                          </a:stretch>
                        </a:blipFill>
                      </a:tcPr>
                    </a:tc>
                    <a:extLst>
                      <a:ext uri="{0D108BD9-81ED-4DB2-BD59-A6C34878D82A}">
                        <a16:rowId xmlns:a16="http://schemas.microsoft.com/office/drawing/2014/main" val="2694068569"/>
                      </a:ext>
                    </a:extLst>
                  </a:tr>
                  <a:tr h="370840">
                    <a:tc>
                      <a:txBody>
                        <a:bodyPr/>
                        <a:lstStyle/>
                        <a:p>
                          <a:endParaRPr lang="es-MX"/>
                        </a:p>
                      </a:txBody>
                      <a:tcPr>
                        <a:blipFill>
                          <a:blip r:embed="rId6"/>
                          <a:stretch>
                            <a:fillRect l="-490" t="-211290" r="-541176" b="-225806"/>
                          </a:stretch>
                        </a:blipFill>
                      </a:tcPr>
                    </a:tc>
                    <a:tc>
                      <a:txBody>
                        <a:bodyPr/>
                        <a:lstStyle/>
                        <a:p>
                          <a:endParaRPr lang="es-MX"/>
                        </a:p>
                      </a:txBody>
                      <a:tcPr>
                        <a:blipFill>
                          <a:blip r:embed="rId6"/>
                          <a:stretch>
                            <a:fillRect l="-63863" t="-211290" r="-243925" b="-225806"/>
                          </a:stretch>
                        </a:blipFill>
                      </a:tcPr>
                    </a:tc>
                    <a:tc>
                      <a:txBody>
                        <a:bodyPr/>
                        <a:lstStyle/>
                        <a:p>
                          <a:endParaRPr lang="es-MX"/>
                        </a:p>
                      </a:txBody>
                      <a:tcPr>
                        <a:blipFill>
                          <a:blip r:embed="rId6"/>
                          <a:stretch>
                            <a:fillRect l="-164890" t="-211290" r="-145455" b="-22580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p>
                      </a:txBody>
                      <a:tcPr/>
                    </a:tc>
                    <a:tc>
                      <a:txBody>
                        <a:bodyPr/>
                        <a:lstStyle/>
                        <a:p>
                          <a:endParaRPr lang="es-MX"/>
                        </a:p>
                      </a:txBody>
                      <a:tcPr>
                        <a:blipFill>
                          <a:blip r:embed="rId6"/>
                          <a:stretch>
                            <a:fillRect l="-267887" t="-211290" r="-845" b="-225806"/>
                          </a:stretch>
                        </a:blipFill>
                      </a:tcPr>
                    </a:tc>
                    <a:extLst>
                      <a:ext uri="{0D108BD9-81ED-4DB2-BD59-A6C34878D82A}">
                        <a16:rowId xmlns:a16="http://schemas.microsoft.com/office/drawing/2014/main" val="4045965221"/>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2000" dirty="0" smtClean="0"/>
                            <a:t>…</a:t>
                          </a:r>
                          <a:endParaRPr lang="es-MX"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endParaRPr lang="es-MX"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endParaRPr lang="es-MX" dirty="0" smtClean="0"/>
                        </a:p>
                      </a:txBody>
                      <a:tcPr/>
                    </a:tc>
                    <a:extLst>
                      <a:ext uri="{0D108BD9-81ED-4DB2-BD59-A6C34878D82A}">
                        <a16:rowId xmlns:a16="http://schemas.microsoft.com/office/drawing/2014/main" val="2026157026"/>
                      </a:ext>
                    </a:extLst>
                  </a:tr>
                  <a:tr h="370840">
                    <a:tc>
                      <a:txBody>
                        <a:bodyPr/>
                        <a:lstStyle/>
                        <a:p>
                          <a:endParaRPr lang="es-MX"/>
                        </a:p>
                      </a:txBody>
                      <a:tcPr>
                        <a:blipFill>
                          <a:blip r:embed="rId6"/>
                          <a:stretch>
                            <a:fillRect l="-490" t="-422951" r="-541176" b="-22951"/>
                          </a:stretch>
                        </a:blipFill>
                      </a:tcPr>
                    </a:tc>
                    <a:tc>
                      <a:txBody>
                        <a:bodyPr/>
                        <a:lstStyle/>
                        <a:p>
                          <a:endParaRPr lang="es-MX"/>
                        </a:p>
                      </a:txBody>
                      <a:tcPr>
                        <a:blipFill>
                          <a:blip r:embed="rId6"/>
                          <a:stretch>
                            <a:fillRect l="-63863" t="-422951" r="-243925" b="-22951"/>
                          </a:stretch>
                        </a:blipFill>
                      </a:tcPr>
                    </a:tc>
                    <a:tc>
                      <a:txBody>
                        <a:bodyPr/>
                        <a:lstStyle/>
                        <a:p>
                          <a:endParaRPr lang="es-MX"/>
                        </a:p>
                      </a:txBody>
                      <a:tcPr>
                        <a:blipFill>
                          <a:blip r:embed="rId6"/>
                          <a:stretch>
                            <a:fillRect l="-164890" t="-422951" r="-145455" b="-2295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smtClean="0"/>
                            <a:t>…</a:t>
                          </a:r>
                          <a:endParaRPr lang="es-MX" dirty="0" smtClean="0"/>
                        </a:p>
                      </a:txBody>
                      <a:tcPr/>
                    </a:tc>
                    <a:tc>
                      <a:txBody>
                        <a:bodyPr/>
                        <a:lstStyle/>
                        <a:p>
                          <a:endParaRPr lang="es-MX"/>
                        </a:p>
                      </a:txBody>
                      <a:tcPr>
                        <a:blipFill>
                          <a:blip r:embed="rId6"/>
                          <a:stretch>
                            <a:fillRect l="-267887" t="-422951" r="-845" b="-22951"/>
                          </a:stretch>
                        </a:blipFill>
                      </a:tcPr>
                    </a:tc>
                    <a:extLst>
                      <a:ext uri="{0D108BD9-81ED-4DB2-BD59-A6C34878D82A}">
                        <a16:rowId xmlns:a16="http://schemas.microsoft.com/office/drawing/2014/main" val="1099660379"/>
                      </a:ext>
                    </a:extLst>
                  </a:tr>
                </a:tbl>
              </a:graphicData>
            </a:graphic>
          </p:graphicFrame>
        </mc:Fallback>
      </mc:AlternateContent>
      <p:sp>
        <p:nvSpPr>
          <p:cNvPr id="42" name="CuadroTexto 41"/>
          <p:cNvSpPr txBox="1"/>
          <p:nvPr/>
        </p:nvSpPr>
        <p:spPr>
          <a:xfrm>
            <a:off x="2031600" y="476672"/>
            <a:ext cx="2177904" cy="369332"/>
          </a:xfrm>
          <a:prstGeom prst="rect">
            <a:avLst/>
          </a:prstGeom>
          <a:noFill/>
        </p:spPr>
        <p:txBody>
          <a:bodyPr wrap="none" rtlCol="0">
            <a:spAutoFit/>
          </a:bodyPr>
          <a:lstStyle/>
          <a:p>
            <a:r>
              <a:rPr lang="es-MX" dirty="0" smtClean="0"/>
              <a:t>Tabla de transiciones</a:t>
            </a:r>
            <a:endParaRPr lang="es-MX" dirty="0"/>
          </a:p>
        </p:txBody>
      </p:sp>
      <p:sp>
        <p:nvSpPr>
          <p:cNvPr id="43" name="CuadroTexto 42"/>
          <p:cNvSpPr txBox="1"/>
          <p:nvPr/>
        </p:nvSpPr>
        <p:spPr>
          <a:xfrm>
            <a:off x="2029952" y="3419708"/>
            <a:ext cx="2369880" cy="369332"/>
          </a:xfrm>
          <a:prstGeom prst="rect">
            <a:avLst/>
          </a:prstGeom>
          <a:noFill/>
        </p:spPr>
        <p:txBody>
          <a:bodyPr wrap="none" rtlCol="0">
            <a:spAutoFit/>
          </a:bodyPr>
          <a:lstStyle/>
          <a:p>
            <a:r>
              <a:rPr lang="es-MX" dirty="0" smtClean="0"/>
              <a:t>Representación </a:t>
            </a:r>
            <a:r>
              <a:rPr lang="es-MX" dirty="0"/>
              <a:t>g</a:t>
            </a:r>
            <a:r>
              <a:rPr lang="es-MX" dirty="0" smtClean="0"/>
              <a:t>rafica</a:t>
            </a:r>
            <a:endParaRPr lang="es-MX" dirty="0"/>
          </a:p>
        </p:txBody>
      </p:sp>
    </p:spTree>
    <p:extLst>
      <p:ext uri="{BB962C8B-B14F-4D97-AF65-F5344CB8AC3E}">
        <p14:creationId xmlns:p14="http://schemas.microsoft.com/office/powerpoint/2010/main" val="395630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accel="50000" decel="50000" autoRev="1" fill="hold" nodeType="withEffect">
                                  <p:stCondLst>
                                    <p:cond delay="0"/>
                                  </p:stCondLst>
                                  <p:endCondLst>
                                    <p:cond evt="onNext" delay="0">
                                      <p:tgtEl>
                                        <p:sldTgt/>
                                      </p:tgtEl>
                                    </p:cond>
                                  </p:endCondLst>
                                  <p:childTnLst>
                                    <p:animMotion origin="layout" path="M -4.98567E-6 3.7037E-6 L 0.53452 3.7037E-6 " pathEditMode="relative" rAng="0" ptsTypes="AA">
                                      <p:cBhvr>
                                        <p:cTn id="6" dur="5000" fill="hold"/>
                                        <p:tgtEl>
                                          <p:spTgt spid="40"/>
                                        </p:tgtEl>
                                        <p:attrNameLst>
                                          <p:attrName>ppt_x</p:attrName>
                                          <p:attrName>ppt_y</p:attrName>
                                        </p:attrNameLst>
                                      </p:cBhvr>
                                      <p:rCtr x="267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Tipos de máquinas de Turing</a:t>
            </a:r>
            <a:endParaRPr lang="es-MX" dirty="0"/>
          </a:p>
        </p:txBody>
      </p:sp>
      <p:sp>
        <p:nvSpPr>
          <p:cNvPr id="3" name="Marcador de texto 2"/>
          <p:cNvSpPr>
            <a:spLocks noGrp="1"/>
          </p:cNvSpPr>
          <p:nvPr>
            <p:ph type="body" idx="1"/>
          </p:nvPr>
        </p:nvSpPr>
        <p:spPr/>
        <p:txBody>
          <a:bodyPr/>
          <a:lstStyle/>
          <a:p>
            <a:r>
              <a:rPr lang="es-MX" dirty="0"/>
              <a:t>Maquina de Turing con cinta infinita en ambos </a:t>
            </a:r>
            <a:r>
              <a:rPr lang="es-MX" dirty="0" smtClean="0"/>
              <a:t>lados</a:t>
            </a:r>
            <a:endParaRPr lang="es-MX" dirty="0"/>
          </a:p>
        </p:txBody>
      </p:sp>
    </p:spTree>
    <p:extLst>
      <p:ext uri="{BB962C8B-B14F-4D97-AF65-F5344CB8AC3E}">
        <p14:creationId xmlns:p14="http://schemas.microsoft.com/office/powerpoint/2010/main" val="300309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smtClean="0"/>
              <a:t>MT con </a:t>
            </a:r>
            <a:r>
              <a:rPr lang="es-MX" dirty="0"/>
              <a:t>cinta infinita en ambos </a:t>
            </a:r>
            <a:r>
              <a:rPr lang="es-MX" dirty="0" smtClean="0"/>
              <a:t>lados</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lstStyle/>
              <a:p>
                <a:pPr marL="0" indent="0" algn="just">
                  <a:buNone/>
                </a:pPr>
                <a:r>
                  <a:rPr lang="es-MX" dirty="0" smtClean="0"/>
                  <a:t>Esta modificación se denota al igual que una MT sencilla, lo que la hace diferente es que la cinta es infinita tanto por la derecha como por la izquierda, lo cual permite realizar transiciones iniciales como:</a:t>
                </a:r>
              </a:p>
              <a:p>
                <a:pPr marL="0" indent="0" algn="just">
                  <a:lnSpc>
                    <a:spcPct val="200000"/>
                  </a:lnSpc>
                  <a:buNone/>
                </a:pPr>
                <a14:m>
                  <m:oMathPara xmlns:m="http://schemas.openxmlformats.org/officeDocument/2006/math">
                    <m:oMathParaPr>
                      <m:jc m:val="centerGroup"/>
                    </m:oMathParaPr>
                    <m:oMath xmlns:m="http://schemas.openxmlformats.org/officeDocument/2006/math">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𝛿</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𝑞</m:t>
                          </m:r>
                        </m:e>
                        <m:sub>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0</m:t>
                          </m:r>
                        </m:sub>
                      </m:sSub>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𝑥</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sSub>
                        <m:sSubPr>
                          <m:ctrlP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sSubPr>
                        <m:e>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𝑞</m:t>
                          </m:r>
                        </m:e>
                        <m:sub>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1</m:t>
                          </m:r>
                        </m:sub>
                      </m:sSub>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𝑦</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𝐿</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oMath>
                  </m:oMathPara>
                </a14:m>
                <a:endParaRPr lang="es-MX" dirty="0" smtClean="0">
                  <a:ln w="0"/>
                  <a:solidFill>
                    <a:schemeClr val="accent1"/>
                  </a:solidFill>
                  <a:effectLst>
                    <a:outerShdw blurRad="38100" dist="25400" dir="5400000" algn="ctr" rotWithShape="0">
                      <a:srgbClr val="6E747A">
                        <a:alpha val="43000"/>
                      </a:srgbClr>
                    </a:outerShdw>
                  </a:effectLst>
                </a:endParaRPr>
              </a:p>
              <a:p>
                <a:pPr marL="0" indent="0" algn="just">
                  <a:buNone/>
                </a:pPr>
                <a:r>
                  <a:rPr lang="es-MX" dirty="0" smtClean="0"/>
                  <a:t>Una maquina </a:t>
                </a:r>
                <a:r>
                  <a:rPr lang="es-MX" dirty="0"/>
                  <a:t>de Turing con cinta infinita de doble </a:t>
                </a:r>
                <a:r>
                  <a:rPr lang="es-MX" dirty="0" smtClean="0"/>
                  <a:t>vía </a:t>
                </a:r>
                <a14:m>
                  <m:oMath xmlns:m="http://schemas.openxmlformats.org/officeDocument/2006/math">
                    <m:sSub>
                      <m:sSubPr>
                        <m:ctrlPr>
                          <a:rPr lang="es-MX" i="1" smtClean="0">
                            <a:latin typeface="Cambria Math" panose="02040503050406030204" pitchFamily="18" charset="0"/>
                          </a:rPr>
                        </m:ctrlPr>
                      </m:sSubPr>
                      <m:e>
                        <m:r>
                          <a:rPr lang="es-MX" b="0" i="1" smtClean="0">
                            <a:latin typeface="Cambria Math" panose="02040503050406030204" pitchFamily="18" charset="0"/>
                          </a:rPr>
                          <m:t>𝑀</m:t>
                        </m:r>
                      </m:e>
                      <m:sub>
                        <m:r>
                          <a:rPr lang="es-MX" b="0" i="1" smtClean="0">
                            <a:latin typeface="Cambria Math" panose="02040503050406030204" pitchFamily="18" charset="0"/>
                          </a:rPr>
                          <m:t>1</m:t>
                        </m:r>
                      </m:sub>
                    </m:sSub>
                  </m:oMath>
                </a14:m>
                <a:r>
                  <a:rPr lang="es-MX" dirty="0" smtClean="0"/>
                  <a:t> reconoce </a:t>
                </a:r>
                <a:r>
                  <a:rPr lang="es-MX" dirty="0"/>
                  <a:t>a L si y </a:t>
                </a:r>
                <a:r>
                  <a:rPr lang="es-MX" dirty="0" smtClean="0"/>
                  <a:t>solo </a:t>
                </a:r>
                <a:r>
                  <a:rPr lang="es-MX" dirty="0"/>
                  <a:t>si L es reconocido por una MT con cinta infinita de una sola </a:t>
                </a:r>
                <a:r>
                  <a:rPr lang="es-MX" dirty="0" smtClean="0"/>
                  <a:t>vía </a:t>
                </a:r>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rPr>
                          <m:t>𝑀</m:t>
                        </m:r>
                      </m:e>
                      <m:sub>
                        <m:r>
                          <a:rPr lang="es-MX" b="0" i="1" smtClean="0">
                            <a:latin typeface="Cambria Math" panose="02040503050406030204" pitchFamily="18" charset="0"/>
                          </a:rPr>
                          <m:t>2</m:t>
                        </m:r>
                      </m:sub>
                    </m:sSub>
                  </m:oMath>
                </a14:m>
                <a:r>
                  <a:rPr lang="es-MX" dirty="0" smtClean="0"/>
                  <a:t>.</a:t>
                </a:r>
              </a:p>
              <a:p>
                <a:pPr marL="0" indent="0" algn="just">
                  <a:buNone/>
                </a:pPr>
                <a14:m>
                  <m:oMathPara xmlns:m="http://schemas.openxmlformats.org/officeDocument/2006/math">
                    <m:oMathParaPr>
                      <m:jc m:val="centerGroup"/>
                    </m:oMathParaPr>
                    <m:oMath xmlns:m="http://schemas.openxmlformats.org/officeDocument/2006/math">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𝐿</m:t>
                      </m:r>
                      <m:d>
                        <m:dPr>
                          <m:ctrlP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ctrlPr>
                        </m:dPr>
                        <m:e>
                          <m:sSub>
                            <m:sSubPr>
                              <m:ctrlP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ctrlPr>
                            </m:sSubPr>
                            <m:e>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𝑀</m:t>
                              </m:r>
                            </m:e>
                            <m:sub>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1</m:t>
                              </m:r>
                            </m:sub>
                          </m:sSub>
                        </m:e>
                      </m:d>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𝐿</m:t>
                      </m:r>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sSub>
                        <m:sSubPr>
                          <m:ctrlP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ctrlPr>
                        </m:sSubPr>
                        <m:e>
                          <m:r>
                            <a:rPr lang="es-MX" i="1">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𝑀</m:t>
                          </m:r>
                        </m:e>
                        <m:sub>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2</m:t>
                          </m:r>
                        </m:sub>
                      </m:sSub>
                      <m:r>
                        <a:rPr lang="es-MX"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oMath>
                  </m:oMathPara>
                </a14:m>
                <a:endParaRPr lang="es-MX" dirty="0">
                  <a:ln w="0"/>
                  <a:solidFill>
                    <a:schemeClr val="accent1"/>
                  </a:solidFill>
                  <a:effectLst>
                    <a:outerShdw blurRad="38100" dist="25400" dir="5400000" algn="ctr" rotWithShape="0">
                      <a:srgbClr val="6E747A">
                        <a:alpha val="43000"/>
                      </a:srgbClr>
                    </a:outerShdw>
                  </a:effectLst>
                </a:endParaRP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1068" t="-1923" r="-1001"/>
                </a:stretch>
              </a:blipFill>
            </p:spPr>
            <p:txBody>
              <a:bodyPr/>
              <a:lstStyle/>
              <a:p>
                <a:r>
                  <a:rPr lang="es-MX">
                    <a:noFill/>
                  </a:rPr>
                  <a:t> </a:t>
                </a:r>
              </a:p>
            </p:txBody>
          </p:sp>
        </mc:Fallback>
      </mc:AlternateContent>
    </p:spTree>
    <p:extLst>
      <p:ext uri="{BB962C8B-B14F-4D97-AF65-F5344CB8AC3E}">
        <p14:creationId xmlns:p14="http://schemas.microsoft.com/office/powerpoint/2010/main" val="74110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únel azul digital 16 × 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908_TF02895261_TF02895261.potx" id="{408D3025-4796-40C5-A420-4B86355D8C1A}" vid="{9B9A56E1-CA61-4AB5-B8B3-A8E151813968}"/>
    </a:ext>
  </a:extLst>
</a:theme>
</file>

<file path=ppt/theme/theme2.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E41224-0370-4595-877C-23316CD80004}">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873beb7-5857-4685-be1f-d57550cc96cc"/>
    <ds:schemaRef ds:uri="http://www.w3.org/XML/1998/namespace"/>
    <ds:schemaRef ds:uri="http://purl.org/dc/dcmitype/"/>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de túnel azul digital empresarial (panorámica)</Template>
  <TotalTime>0</TotalTime>
  <Words>2740</Words>
  <Application>Microsoft Office PowerPoint</Application>
  <PresentationFormat>Personalizado</PresentationFormat>
  <Paragraphs>645</Paragraphs>
  <Slides>45</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45</vt:i4>
      </vt:variant>
    </vt:vector>
  </HeadingPairs>
  <TitlesOfParts>
    <vt:vector size="51" baseType="lpstr">
      <vt:lpstr>Arial</vt:lpstr>
      <vt:lpstr>Calibri</vt:lpstr>
      <vt:lpstr>Cambria Math</vt:lpstr>
      <vt:lpstr>Corbel</vt:lpstr>
      <vt:lpstr>Times New Roman</vt:lpstr>
      <vt:lpstr>Túnel azul digital 16 × 9</vt:lpstr>
      <vt:lpstr>Clasificación de Máquinas de Turing</vt:lpstr>
      <vt:lpstr>Introducción</vt:lpstr>
      <vt:lpstr>¿Qué es una Maquina de Turing?</vt:lpstr>
      <vt:lpstr>Definición</vt:lpstr>
      <vt:lpstr>Definición formal</vt:lpstr>
      <vt:lpstr>Presentación de PowerPoint</vt:lpstr>
      <vt:lpstr>Presentación de PowerPoint</vt:lpstr>
      <vt:lpstr>Tipos de máquinas de Turing</vt:lpstr>
      <vt:lpstr>MT con cinta infinita en ambos lados</vt:lpstr>
      <vt:lpstr>Ejemplo</vt:lpstr>
      <vt:lpstr>Presentación de PowerPoint</vt:lpstr>
      <vt:lpstr>Tipos de máquinas de Turing</vt:lpstr>
      <vt:lpstr>Maquina de Turing No Determinista</vt:lpstr>
      <vt:lpstr>Maquina de Turing No Determinista</vt:lpstr>
      <vt:lpstr>Ejemplo MTND</vt:lpstr>
      <vt:lpstr>Presentación de PowerPoint</vt:lpstr>
      <vt:lpstr>Tipos de máquinas de Turing</vt:lpstr>
      <vt:lpstr>Maquina de Turing con cinta multipista</vt:lpstr>
      <vt:lpstr>Maquina de Turing con cinta multipista</vt:lpstr>
      <vt:lpstr>Ejemplo</vt:lpstr>
      <vt:lpstr>Presentación de PowerPoint</vt:lpstr>
      <vt:lpstr>Tipos de máquinas de Turing</vt:lpstr>
      <vt:lpstr>Maquina de Turing multicinta</vt:lpstr>
      <vt:lpstr>Maquina de Turing multicinta</vt:lpstr>
      <vt:lpstr>Maquina de Turing multicinta</vt:lpstr>
      <vt:lpstr>Maquina de Turing multicinta</vt:lpstr>
      <vt:lpstr>Ejemplo</vt:lpstr>
      <vt:lpstr>Algoritmo</vt:lpstr>
      <vt:lpstr>Ejemplo:</vt:lpstr>
      <vt:lpstr>Ejemplo:</vt:lpstr>
      <vt:lpstr>Ejemplo:</vt:lpstr>
      <vt:lpstr>Ejemplo:</vt:lpstr>
      <vt:lpstr>Ejemplo:</vt:lpstr>
      <vt:lpstr>Tabla de Transiciones</vt:lpstr>
      <vt:lpstr>Tipos de máquinas de Turing</vt:lpstr>
      <vt:lpstr>Maquina de Turing Multicabezal</vt:lpstr>
      <vt:lpstr>Maquina de Turing Multicabezal</vt:lpstr>
      <vt:lpstr>Ejemplo</vt:lpstr>
      <vt:lpstr>Presentación de PowerPoint</vt:lpstr>
      <vt:lpstr>Tipos de máquinas de Turing</vt:lpstr>
      <vt:lpstr>Maquina de Turing multidimensional </vt:lpstr>
      <vt:lpstr>Ilustración  de movimientos en una MT multidimensional: </vt:lpstr>
      <vt:lpstr>Ejemplo</vt:lpstr>
      <vt:lpstr>Ejemplo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2018-02-11T04:18:56Z</dcterms:created>
  <dcterms:modified xsi:type="dcterms:W3CDTF">2019-08-24T10:16:46Z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